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4"/>
  </p:notesMasterIdLst>
  <p:sldIdLst>
    <p:sldId id="260" r:id="rId2"/>
    <p:sldId id="262" r:id="rId3"/>
  </p:sldIdLst>
  <p:sldSz cx="7775575" cy="10907713"/>
  <p:notesSz cx="6807200" cy="9939338"/>
  <p:defaultTextStyle>
    <a:defPPr>
      <a:defRPr lang="ja-JP"/>
    </a:defPPr>
    <a:lvl1pPr marL="0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35">
          <p15:clr>
            <a:srgbClr val="A4A3A4"/>
          </p15:clr>
        </p15:guide>
        <p15:guide id="2" pos="244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4295"/>
    <a:srgbClr val="D2DDF6"/>
    <a:srgbClr val="FF5050"/>
    <a:srgbClr val="FF7C80"/>
    <a:srgbClr val="FF9999"/>
    <a:srgbClr val="F4F4F4"/>
    <a:srgbClr val="E6D6C3"/>
    <a:srgbClr val="EAE0DE"/>
    <a:srgbClr val="732303"/>
    <a:srgbClr val="5A1B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1368" y="-2144"/>
      </p:cViewPr>
      <p:guideLst>
        <p:guide orient="horz" pos="3435"/>
        <p:guide pos="24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6" cy="498693"/>
          </a:xfrm>
          <a:prstGeom prst="rect">
            <a:avLst/>
          </a:prstGeom>
        </p:spPr>
        <p:txBody>
          <a:bodyPr vert="horz" lIns="91586" tIns="45793" rIns="91586" bIns="4579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0"/>
            <a:ext cx="2949786" cy="498693"/>
          </a:xfrm>
          <a:prstGeom prst="rect">
            <a:avLst/>
          </a:prstGeom>
        </p:spPr>
        <p:txBody>
          <a:bodyPr vert="horz" lIns="91586" tIns="45793" rIns="91586" bIns="45793" rtlCol="0"/>
          <a:lstStyle>
            <a:lvl1pPr algn="r">
              <a:defRPr sz="1200"/>
            </a:lvl1pPr>
          </a:lstStyle>
          <a:p>
            <a:fld id="{70F99883-74AE-4A2C-81B7-5B86A08198C0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08213" y="1241425"/>
            <a:ext cx="239077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86" tIns="45793" rIns="91586" bIns="4579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586" tIns="45793" rIns="91586" bIns="4579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8"/>
            <a:ext cx="2949786" cy="498692"/>
          </a:xfrm>
          <a:prstGeom prst="rect">
            <a:avLst/>
          </a:prstGeom>
        </p:spPr>
        <p:txBody>
          <a:bodyPr vert="horz" lIns="91586" tIns="45793" rIns="91586" bIns="4579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8"/>
            <a:ext cx="2949786" cy="498692"/>
          </a:xfrm>
          <a:prstGeom prst="rect">
            <a:avLst/>
          </a:prstGeom>
        </p:spPr>
        <p:txBody>
          <a:bodyPr vert="horz" lIns="91586" tIns="45793" rIns="91586" bIns="45793" rtlCol="0" anchor="b"/>
          <a:lstStyle>
            <a:lvl1pPr algn="r">
              <a:defRPr sz="1200"/>
            </a:lvl1pPr>
          </a:lstStyle>
          <a:p>
            <a:fld id="{ACD93CC5-A9B8-46A1-B8C3-70AA73E05D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785129"/>
            <a:ext cx="6609239" cy="3797500"/>
          </a:xfrm>
        </p:spPr>
        <p:txBody>
          <a:bodyPr anchor="b"/>
          <a:lstStyle>
            <a:lvl1pPr algn="ctr"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729075"/>
            <a:ext cx="5831681" cy="2633505"/>
          </a:xfr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871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5172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4396" y="580735"/>
            <a:ext cx="1676608" cy="924378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1" y="580735"/>
            <a:ext cx="4932630" cy="924378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293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071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4880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522" y="2719357"/>
            <a:ext cx="6706433" cy="4537305"/>
          </a:xfrm>
        </p:spPr>
        <p:txBody>
          <a:bodyPr anchor="b"/>
          <a:lstStyle>
            <a:lvl1pPr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522" y="7299586"/>
            <a:ext cx="6706433" cy="2386061"/>
          </a:xfrm>
        </p:spPr>
        <p:txBody>
          <a:bodyPr/>
          <a:lstStyle>
            <a:lvl1pPr marL="0" indent="0">
              <a:buNone/>
              <a:defRPr sz="2041">
                <a:solidFill>
                  <a:schemeClr val="tx1"/>
                </a:solidFill>
              </a:defRPr>
            </a:lvl1pPr>
            <a:lvl2pPr marL="388757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2pPr>
            <a:lvl3pPr marL="777514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3pPr>
            <a:lvl4pPr marL="1166271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5029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78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2543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13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1005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440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71" y="2903673"/>
            <a:ext cx="3304619" cy="69208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6385" y="2903673"/>
            <a:ext cx="3304619" cy="69208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215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580737"/>
            <a:ext cx="6706433" cy="210832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584" y="2673905"/>
            <a:ext cx="3289432" cy="1310440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584" y="3984345"/>
            <a:ext cx="3289432" cy="58603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6385" y="2673905"/>
            <a:ext cx="3305632" cy="1310440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6385" y="3984345"/>
            <a:ext cx="3305632" cy="58603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266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4/27/2026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992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4/27/2026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79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632" y="1570511"/>
            <a:ext cx="3936385" cy="7751546"/>
          </a:xfr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020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5632" y="1570511"/>
            <a:ext cx="3936385" cy="7751546"/>
          </a:xfrm>
        </p:spPr>
        <p:txBody>
          <a:bodyPr anchor="t"/>
          <a:lstStyle>
            <a:lvl1pPr marL="0" indent="0">
              <a:buNone/>
              <a:defRPr sz="2721"/>
            </a:lvl1pPr>
            <a:lvl2pPr marL="388757" indent="0">
              <a:buNone/>
              <a:defRPr sz="2381"/>
            </a:lvl2pPr>
            <a:lvl3pPr marL="777514" indent="0">
              <a:buNone/>
              <a:defRPr sz="2041"/>
            </a:lvl3pPr>
            <a:lvl4pPr marL="1166271" indent="0">
              <a:buNone/>
              <a:defRPr sz="1701"/>
            </a:lvl4pPr>
            <a:lvl5pPr marL="1555029" indent="0">
              <a:buNone/>
              <a:defRPr sz="1701"/>
            </a:lvl5pPr>
            <a:lvl6pPr marL="1943786" indent="0">
              <a:buNone/>
              <a:defRPr sz="1701"/>
            </a:lvl6pPr>
            <a:lvl7pPr marL="2332543" indent="0">
              <a:buNone/>
              <a:defRPr sz="1701"/>
            </a:lvl7pPr>
            <a:lvl8pPr marL="2721300" indent="0">
              <a:buNone/>
              <a:defRPr sz="1701"/>
            </a:lvl8pPr>
            <a:lvl9pPr marL="3110057" indent="0">
              <a:buNone/>
              <a:defRPr sz="1701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309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571" y="580737"/>
            <a:ext cx="6706433" cy="21083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571" y="2903673"/>
            <a:ext cx="6706433" cy="69208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571" y="10109836"/>
            <a:ext cx="1749504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4/27/2026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5659" y="10109836"/>
            <a:ext cx="2624257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91500" y="10109836"/>
            <a:ext cx="1749504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48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txStyles>
    <p:titleStyle>
      <a:lvl1pPr algn="l" defTabSz="777514" rtl="0" eaLnBrk="1" latinLnBrk="0" hangingPunct="1">
        <a:lnSpc>
          <a:spcPct val="90000"/>
        </a:lnSpc>
        <a:spcBef>
          <a:spcPct val="0"/>
        </a:spcBef>
        <a:buNone/>
        <a:defRPr kumimoji="1" sz="37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79" indent="-194379" algn="l" defTabSz="777514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kumimoji="1" sz="2381" kern="1200">
          <a:solidFill>
            <a:schemeClr val="tx1"/>
          </a:solidFill>
          <a:latin typeface="+mn-lt"/>
          <a:ea typeface="+mn-ea"/>
          <a:cs typeface="+mn-cs"/>
        </a:defRPr>
      </a:lvl1pPr>
      <a:lvl2pPr marL="5831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2pPr>
      <a:lvl3pPr marL="971893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360650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749407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5C13517-C1FA-7C11-49C8-8ADC4FDC9CB6}"/>
              </a:ext>
            </a:extLst>
          </p:cNvPr>
          <p:cNvSpPr txBox="1"/>
          <p:nvPr/>
        </p:nvSpPr>
        <p:spPr>
          <a:xfrm>
            <a:off x="179386" y="179388"/>
            <a:ext cx="7416799" cy="677108"/>
          </a:xfrm>
          <a:prstGeom prst="rect">
            <a:avLst/>
          </a:prstGeom>
          <a:solidFill>
            <a:srgbClr val="1C4295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TW" altLang="ja-JP" sz="1800" dirty="0">
                <a:solidFill>
                  <a:srgbClr val="FFFFFF"/>
                </a:solidFill>
                <a:effectLst/>
                <a:ea typeface="HGS創英角ｺﾞｼｯｸUB" panose="020B0900000000000000" pitchFamily="50" charset="-128"/>
                <a:cs typeface="Times New Roman" panose="02020603050405020304" pitchFamily="18" charset="0"/>
              </a:rPr>
              <a:t>令和</a:t>
            </a:r>
            <a:r>
              <a:rPr lang="ja-JP" altLang="en-US" sz="1800" dirty="0">
                <a:solidFill>
                  <a:srgbClr val="FFFFFF"/>
                </a:solidFill>
                <a:effectLst/>
                <a:ea typeface="HGS創英角ｺﾞｼｯｸUB" panose="020B0900000000000000" pitchFamily="50" charset="-128"/>
                <a:cs typeface="Times New Roman" panose="02020603050405020304" pitchFamily="18" charset="0"/>
              </a:rPr>
              <a:t>８</a:t>
            </a:r>
            <a:r>
              <a:rPr lang="zh-TW" altLang="ja-JP" sz="1800" dirty="0">
                <a:solidFill>
                  <a:srgbClr val="FFFFFF"/>
                </a:solidFill>
                <a:effectLst/>
                <a:ea typeface="HGS創英角ｺﾞｼｯｸUB" panose="020B0900000000000000" pitchFamily="50" charset="-128"/>
                <a:cs typeface="Times New Roman" panose="02020603050405020304" pitchFamily="18" charset="0"/>
              </a:rPr>
              <a:t>年度</a:t>
            </a:r>
            <a:endParaRPr lang="en-US" altLang="zh-TW" sz="1800" dirty="0">
              <a:solidFill>
                <a:srgbClr val="FFFFFF"/>
              </a:solidFill>
              <a:effectLst/>
              <a:ea typeface="HGS創英角ｺﾞｼｯｸUB" panose="020B0900000000000000" pitchFamily="50" charset="-128"/>
              <a:cs typeface="Times New Roman" panose="02020603050405020304" pitchFamily="18" charset="0"/>
            </a:endParaRPr>
          </a:p>
          <a:p>
            <a:pPr algn="ctr"/>
            <a:r>
              <a:rPr lang="zh-TW" altLang="ja-JP" sz="2000" dirty="0">
                <a:solidFill>
                  <a:srgbClr val="FFFFFF"/>
                </a:solidFill>
                <a:effectLst/>
                <a:ea typeface="HGS創英角ｺﾞｼｯｸUB" panose="020B0900000000000000" pitchFamily="50" charset="-128"/>
                <a:cs typeface="Times New Roman" panose="02020603050405020304" pitchFamily="18" charset="0"/>
              </a:rPr>
              <a:t> 商店街地域課題解決支援事業（専門家派遣）</a:t>
            </a:r>
            <a:r>
              <a:rPr lang="ja-JP" altLang="en-US" sz="2000" dirty="0">
                <a:solidFill>
                  <a:srgbClr val="FFFFFF"/>
                </a:solidFill>
                <a:effectLst/>
                <a:ea typeface="HGS創英角ｺﾞｼｯｸUB" panose="020B0900000000000000" pitchFamily="50" charset="-128"/>
                <a:cs typeface="Times New Roman" panose="02020603050405020304" pitchFamily="18" charset="0"/>
              </a:rPr>
              <a:t>事前相談シート</a:t>
            </a:r>
            <a:endParaRPr kumimoji="1" lang="ja-JP" altLang="en-US" sz="2400" dirty="0">
              <a:ea typeface="小塚ゴシック Pro B"/>
            </a:endParaRPr>
          </a:p>
        </p:txBody>
      </p:sp>
      <p:sp>
        <p:nvSpPr>
          <p:cNvPr id="17" name="Rectangle 4">
            <a:extLst>
              <a:ext uri="{FF2B5EF4-FFF2-40B4-BE49-F238E27FC236}">
                <a16:creationId xmlns:a16="http://schemas.microsoft.com/office/drawing/2014/main" id="{E93242BA-6A8E-491A-992B-28F72C43BF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5" y="2083870"/>
            <a:ext cx="777557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231DB101-F107-6B63-B70C-F83D465F2935}"/>
              </a:ext>
            </a:extLst>
          </p:cNvPr>
          <p:cNvGrpSpPr/>
          <p:nvPr/>
        </p:nvGrpSpPr>
        <p:grpSpPr>
          <a:xfrm>
            <a:off x="177800" y="4735477"/>
            <a:ext cx="7418383" cy="1001027"/>
            <a:chOff x="382248" y="5207109"/>
            <a:chExt cx="7093819" cy="1001027"/>
          </a:xfrm>
        </p:grpSpPr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A453CD85-68C3-B1DE-5C46-A0F416C686CC}"/>
                </a:ext>
              </a:extLst>
            </p:cNvPr>
            <p:cNvSpPr txBox="1"/>
            <p:nvPr/>
          </p:nvSpPr>
          <p:spPr>
            <a:xfrm>
              <a:off x="382248" y="5207109"/>
              <a:ext cx="7093819" cy="1001027"/>
            </a:xfrm>
            <a:prstGeom prst="rect">
              <a:avLst/>
            </a:prstGeom>
            <a:noFill/>
            <a:ln>
              <a:solidFill>
                <a:srgbClr val="1C4295"/>
              </a:solidFill>
            </a:ln>
          </p:spPr>
          <p:txBody>
            <a:bodyPr wrap="square" rtlCol="0">
              <a:spAutoFit/>
            </a:bodyPr>
            <a:lstStyle/>
            <a:p>
              <a:endParaRPr kumimoji="1" lang="ja-JP" altLang="en-US" dirty="0"/>
            </a:p>
          </p:txBody>
        </p:sp>
        <p:cxnSp>
          <p:nvCxnSpPr>
            <p:cNvPr id="20" name="直線コネクタ 19">
              <a:extLst>
                <a:ext uri="{FF2B5EF4-FFF2-40B4-BE49-F238E27FC236}">
                  <a16:creationId xmlns:a16="http://schemas.microsoft.com/office/drawing/2014/main" id="{4E1AD6CE-660E-7B54-00F4-0BDD91009566}"/>
                </a:ext>
              </a:extLst>
            </p:cNvPr>
            <p:cNvCxnSpPr>
              <a:cxnSpLocks/>
            </p:cNvCxnSpPr>
            <p:nvPr/>
          </p:nvCxnSpPr>
          <p:spPr>
            <a:xfrm>
              <a:off x="469279" y="5679932"/>
              <a:ext cx="6805061" cy="0"/>
            </a:xfrm>
            <a:prstGeom prst="line">
              <a:avLst/>
            </a:prstGeom>
            <a:ln w="12700">
              <a:solidFill>
                <a:srgbClr val="1C4295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グループ化 30">
            <a:extLst>
              <a:ext uri="{FF2B5EF4-FFF2-40B4-BE49-F238E27FC236}">
                <a16:creationId xmlns:a16="http://schemas.microsoft.com/office/drawing/2014/main" id="{70630AD8-C1A0-0F90-DC42-F6CBBF1ACD30}"/>
              </a:ext>
            </a:extLst>
          </p:cNvPr>
          <p:cNvGrpSpPr/>
          <p:nvPr/>
        </p:nvGrpSpPr>
        <p:grpSpPr>
          <a:xfrm>
            <a:off x="177801" y="7161162"/>
            <a:ext cx="7418382" cy="1001027"/>
            <a:chOff x="340877" y="7729050"/>
            <a:chExt cx="7093819" cy="1001027"/>
          </a:xfrm>
        </p:grpSpPr>
        <p:sp>
          <p:nvSpPr>
            <p:cNvPr id="26" name="テキスト ボックス 25">
              <a:extLst>
                <a:ext uri="{FF2B5EF4-FFF2-40B4-BE49-F238E27FC236}">
                  <a16:creationId xmlns:a16="http://schemas.microsoft.com/office/drawing/2014/main" id="{BB8C58AC-B6A1-7225-E9FC-C9FE40B39A65}"/>
                </a:ext>
              </a:extLst>
            </p:cNvPr>
            <p:cNvSpPr txBox="1"/>
            <p:nvPr/>
          </p:nvSpPr>
          <p:spPr>
            <a:xfrm>
              <a:off x="340877" y="7729050"/>
              <a:ext cx="7093819" cy="1001027"/>
            </a:xfrm>
            <a:prstGeom prst="rect">
              <a:avLst/>
            </a:prstGeom>
            <a:noFill/>
            <a:ln>
              <a:solidFill>
                <a:srgbClr val="1C4295"/>
              </a:solidFill>
            </a:ln>
          </p:spPr>
          <p:txBody>
            <a:bodyPr wrap="square" rtlCol="0">
              <a:spAutoFit/>
            </a:bodyPr>
            <a:lstStyle/>
            <a:p>
              <a:endParaRPr kumimoji="1" lang="ja-JP" altLang="en-US" dirty="0"/>
            </a:p>
          </p:txBody>
        </p:sp>
        <p:cxnSp>
          <p:nvCxnSpPr>
            <p:cNvPr id="27" name="直線コネクタ 26">
              <a:extLst>
                <a:ext uri="{FF2B5EF4-FFF2-40B4-BE49-F238E27FC236}">
                  <a16:creationId xmlns:a16="http://schemas.microsoft.com/office/drawing/2014/main" id="{4AADF8A2-9B3F-A0D0-D009-63224F1E4ECF}"/>
                </a:ext>
              </a:extLst>
            </p:cNvPr>
            <p:cNvCxnSpPr>
              <a:cxnSpLocks/>
            </p:cNvCxnSpPr>
            <p:nvPr/>
          </p:nvCxnSpPr>
          <p:spPr>
            <a:xfrm>
              <a:off x="477268" y="8229563"/>
              <a:ext cx="6805061" cy="0"/>
            </a:xfrm>
            <a:prstGeom prst="line">
              <a:avLst/>
            </a:prstGeom>
            <a:ln w="12700">
              <a:solidFill>
                <a:srgbClr val="1C4295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AFEDF7B3-2146-CC29-BEB7-0B75038DAEFF}"/>
              </a:ext>
            </a:extLst>
          </p:cNvPr>
          <p:cNvSpPr txBox="1"/>
          <p:nvPr/>
        </p:nvSpPr>
        <p:spPr>
          <a:xfrm>
            <a:off x="397829" y="8387027"/>
            <a:ext cx="708583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00" dirty="0">
                <a:solidFill>
                  <a:srgbClr val="1C4295"/>
                </a:solidFill>
                <a:ea typeface="小塚ゴシック Pro B"/>
              </a:rPr>
              <a:t>●個人情報の取扱いについて</a:t>
            </a:r>
          </a:p>
          <a:p>
            <a:r>
              <a:rPr lang="ja-JP" altLang="en-US" sz="1000" dirty="0">
                <a:solidFill>
                  <a:srgbClr val="1C4295"/>
                </a:solidFill>
                <a:ea typeface="小塚ゴシック Pro B"/>
              </a:rPr>
              <a:t>　ご記入いただいた個人情報は、本事業のみに利用させていただきます。また、ご記入いただいた個人情報は、</a:t>
            </a:r>
            <a:endParaRPr lang="en-US" altLang="ja-JP" sz="1000" dirty="0">
              <a:solidFill>
                <a:srgbClr val="1C4295"/>
              </a:solidFill>
              <a:ea typeface="小塚ゴシック Pro B"/>
            </a:endParaRPr>
          </a:p>
          <a:p>
            <a:r>
              <a:rPr lang="ja-JP" altLang="en-US" sz="1000" dirty="0">
                <a:solidFill>
                  <a:srgbClr val="1C4295"/>
                </a:solidFill>
                <a:ea typeface="小塚ゴシック Pro B"/>
              </a:rPr>
              <a:t>　本事業を依頼する専門家に提供しますが、無断でその他第三者に提供することはありません。</a:t>
            </a:r>
          </a:p>
          <a:p>
            <a:r>
              <a:rPr lang="ja-JP" altLang="en-US" sz="1000" dirty="0">
                <a:solidFill>
                  <a:srgbClr val="1C4295"/>
                </a:solidFill>
                <a:ea typeface="小塚ゴシック Pro B"/>
              </a:rPr>
              <a:t>●事業実施後のアンケートについて　</a:t>
            </a:r>
          </a:p>
          <a:p>
            <a:r>
              <a:rPr lang="ja-JP" altLang="en-US" sz="1000" dirty="0">
                <a:solidFill>
                  <a:srgbClr val="1C4295"/>
                </a:solidFill>
                <a:ea typeface="小塚ゴシック Pro B"/>
              </a:rPr>
              <a:t>　 事業をご活用いただいた後、事業改善に向けたアンケートにご協力をお願いします。</a:t>
            </a: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ADDBA532-37ED-1109-6225-A8A239A0F36E}"/>
              </a:ext>
            </a:extLst>
          </p:cNvPr>
          <p:cNvSpPr/>
          <p:nvPr/>
        </p:nvSpPr>
        <p:spPr>
          <a:xfrm>
            <a:off x="177800" y="9404387"/>
            <a:ext cx="7418383" cy="1323937"/>
          </a:xfrm>
          <a:prstGeom prst="rect">
            <a:avLst/>
          </a:prstGeom>
          <a:solidFill>
            <a:schemeClr val="bg1"/>
          </a:solidFill>
          <a:ln w="28575">
            <a:solidFill>
              <a:srgbClr val="1C42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900"/>
              </a:lnSpc>
            </a:pPr>
            <a:r>
              <a:rPr lang="zh-TW" sz="1400" b="1" kern="100" dirty="0">
                <a:solidFill>
                  <a:srgbClr val="1C4295"/>
                </a:solidFill>
                <a:effectLst/>
                <a:ea typeface="Meiryo UI" panose="020B0604030504040204" pitchFamily="50" charset="-128"/>
                <a:cs typeface="Times New Roman" panose="02020603050405020304" pitchFamily="18" charset="0"/>
              </a:rPr>
              <a:t>提出先：</a:t>
            </a:r>
            <a:r>
              <a:rPr lang="ja-JP" altLang="en-US" sz="1400" b="1" kern="100" dirty="0">
                <a:solidFill>
                  <a:srgbClr val="1C4295"/>
                </a:solidFill>
                <a:effectLst/>
                <a:ea typeface="Meiryo UI" panose="020B0604030504040204" pitchFamily="50" charset="-128"/>
                <a:cs typeface="Times New Roman" panose="02020603050405020304" pitchFamily="18" charset="0"/>
              </a:rPr>
              <a:t>熊本市　経済観光局　商業金融課</a:t>
            </a:r>
            <a:r>
              <a:rPr lang="zh-TW" sz="1400" b="1" kern="100" dirty="0">
                <a:solidFill>
                  <a:srgbClr val="1C4295"/>
                </a:solidFill>
                <a:effectLst/>
                <a:ea typeface="Meiryo UI" panose="020B0604030504040204" pitchFamily="50" charset="-128"/>
                <a:cs typeface="Times New Roman" panose="02020603050405020304" pitchFamily="18" charset="0"/>
              </a:rPr>
              <a:t>　</a:t>
            </a:r>
            <a:endParaRPr lang="en-US" altLang="zh-TW" sz="600" b="1" kern="100" dirty="0">
              <a:solidFill>
                <a:srgbClr val="1C4295"/>
              </a:solidFill>
              <a:effectLst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algn="ctr"/>
            <a:endParaRPr lang="ja-JP" sz="400" kern="100" dirty="0">
              <a:solidFill>
                <a:srgbClr val="1C4295"/>
              </a:solidFill>
              <a:effectLst/>
              <a:ea typeface="小塚ゴシック Pro B"/>
              <a:cs typeface="Times New Roman" panose="02020603050405020304" pitchFamily="18" charset="0"/>
            </a:endParaRPr>
          </a:p>
          <a:p>
            <a:pPr>
              <a:lnSpc>
                <a:spcPts val="1900"/>
              </a:lnSpc>
            </a:pPr>
            <a:r>
              <a:rPr lang="en-US" sz="1500" b="1" kern="100" dirty="0">
                <a:solidFill>
                  <a:srgbClr val="1C4295"/>
                </a:solidFill>
                <a:effectLst/>
                <a:latin typeface="Meiryo UI" panose="020B0604030504040204" pitchFamily="50" charset="-128"/>
                <a:ea typeface="小塚ゴシック Pro B"/>
                <a:cs typeface="Times New Roman" panose="02020603050405020304" pitchFamily="18" charset="0"/>
              </a:rPr>
              <a:t>FAX</a:t>
            </a:r>
            <a:r>
              <a:rPr lang="ja-JP" sz="1500" b="1" kern="100" dirty="0">
                <a:solidFill>
                  <a:srgbClr val="1C4295"/>
                </a:solidFill>
                <a:effectLst/>
                <a:ea typeface="小塚ゴシック Pro B"/>
                <a:cs typeface="Times New Roman" panose="02020603050405020304" pitchFamily="18" charset="0"/>
              </a:rPr>
              <a:t>　</a:t>
            </a:r>
            <a:r>
              <a:rPr lang="ja-JP" altLang="en-US" sz="1400" b="1" u="sng" kern="100" dirty="0">
                <a:solidFill>
                  <a:srgbClr val="1C4295"/>
                </a:solidFill>
                <a:latin typeface="Meiryo UI" panose="020B0604030504040204" pitchFamily="50" charset="-128"/>
                <a:ea typeface="小塚ゴシック Pro B"/>
                <a:cs typeface="Times New Roman" panose="02020603050405020304" pitchFamily="18" charset="0"/>
              </a:rPr>
              <a:t>０９６－３２４－７００４</a:t>
            </a:r>
            <a:r>
              <a:rPr lang="ja-JP" sz="1600" b="1" kern="100" dirty="0">
                <a:solidFill>
                  <a:srgbClr val="1C4295"/>
                </a:solidFill>
                <a:effectLst/>
                <a:ea typeface="小塚ゴシック Pro B"/>
                <a:cs typeface="Times New Roman" panose="02020603050405020304" pitchFamily="18" charset="0"/>
              </a:rPr>
              <a:t>　</a:t>
            </a:r>
            <a:r>
              <a:rPr lang="ja-JP" sz="1500" b="1" kern="100" dirty="0">
                <a:solidFill>
                  <a:srgbClr val="1C4295"/>
                </a:solidFill>
                <a:effectLst/>
                <a:ea typeface="小塚ゴシック Pro B"/>
                <a:cs typeface="Times New Roman" panose="02020603050405020304" pitchFamily="18" charset="0"/>
              </a:rPr>
              <a:t>メール</a:t>
            </a:r>
            <a:r>
              <a:rPr lang="ja-JP" altLang="en-US" sz="1500" b="1" kern="100" dirty="0">
                <a:solidFill>
                  <a:srgbClr val="1C4295"/>
                </a:solidFill>
                <a:ea typeface="小塚ゴシック Pro B"/>
                <a:cs typeface="Times New Roman" panose="02020603050405020304" pitchFamily="18" charset="0"/>
              </a:rPr>
              <a:t> </a:t>
            </a:r>
            <a:r>
              <a:rPr lang="en-US" altLang="ja-JP" sz="1400" b="1" u="sng" kern="100" dirty="0">
                <a:solidFill>
                  <a:srgbClr val="1C4295"/>
                </a:solidFill>
                <a:latin typeface="Meiryo UI" panose="020B0604030504040204" pitchFamily="50" charset="-128"/>
                <a:ea typeface="小塚ゴシック Pro B"/>
                <a:cs typeface="Times New Roman" panose="02020603050405020304" pitchFamily="18" charset="0"/>
              </a:rPr>
              <a:t>syougyoukinyuu@city.kumamoto.lg.jp</a:t>
            </a:r>
            <a:endParaRPr lang="ja-JP" sz="1050" kern="100" dirty="0">
              <a:solidFill>
                <a:srgbClr val="1C4295"/>
              </a:solidFill>
              <a:effectLst/>
              <a:ea typeface="小塚ゴシック Pro B"/>
              <a:cs typeface="Times New Roman" panose="02020603050405020304" pitchFamily="18" charset="0"/>
            </a:endParaRPr>
          </a:p>
          <a:p>
            <a:pPr algn="ctr"/>
            <a:endParaRPr lang="en-US" altLang="ja-JP" sz="200" kern="100" dirty="0">
              <a:solidFill>
                <a:srgbClr val="1C4295"/>
              </a:solidFill>
              <a:effectLst/>
              <a:ea typeface="小塚ゴシック Pro B"/>
              <a:cs typeface="Meiryo UI" panose="020B0604030504040204" pitchFamily="50" charset="-128"/>
            </a:endParaRPr>
          </a:p>
          <a:p>
            <a:pPr algn="ctr"/>
            <a:endParaRPr lang="en-US" altLang="ja-JP" sz="200" kern="100" dirty="0">
              <a:solidFill>
                <a:srgbClr val="1C4295"/>
              </a:solidFill>
              <a:ea typeface="小塚ゴシック Pro B"/>
              <a:cs typeface="Meiryo UI" panose="020B0604030504040204" pitchFamily="50" charset="-128"/>
            </a:endParaRPr>
          </a:p>
          <a:p>
            <a:pPr algn="ctr"/>
            <a:endParaRPr lang="en-US" altLang="ja-JP" sz="200" kern="100" dirty="0">
              <a:solidFill>
                <a:srgbClr val="1C4295"/>
              </a:solidFill>
              <a:effectLst/>
              <a:ea typeface="小塚ゴシック Pro B"/>
              <a:cs typeface="Meiryo UI" panose="020B0604030504040204" pitchFamily="50" charset="-128"/>
            </a:endParaRPr>
          </a:p>
          <a:p>
            <a:pPr algn="ctr"/>
            <a:endParaRPr lang="en-US" altLang="ja-JP" sz="200" kern="100" dirty="0">
              <a:solidFill>
                <a:srgbClr val="1C4295"/>
              </a:solidFill>
              <a:effectLst/>
              <a:ea typeface="小塚ゴシック Pro B"/>
              <a:cs typeface="Meiryo UI" panose="020B0604030504040204" pitchFamily="50" charset="-128"/>
            </a:endParaRPr>
          </a:p>
          <a:p>
            <a:pPr algn="ctr">
              <a:lnSpc>
                <a:spcPts val="1900"/>
              </a:lnSpc>
            </a:pPr>
            <a:r>
              <a:rPr lang="ja-JP" sz="1100" kern="100" dirty="0">
                <a:solidFill>
                  <a:srgbClr val="1C4295"/>
                </a:solidFill>
                <a:effectLst/>
                <a:ea typeface="小塚ゴシック Pro B"/>
                <a:cs typeface="Meiryo UI" panose="020B0604030504040204" pitchFamily="50" charset="-128"/>
              </a:rPr>
              <a:t>着確認</a:t>
            </a:r>
            <a:r>
              <a:rPr lang="ja-JP" altLang="en-US" sz="1100" kern="100" dirty="0">
                <a:solidFill>
                  <a:srgbClr val="1C4295"/>
                </a:solidFill>
                <a:ea typeface="小塚ゴシック Pro B"/>
              </a:rPr>
              <a:t>のため、</a:t>
            </a:r>
            <a:r>
              <a:rPr lang="en-US" sz="1100" kern="100" dirty="0">
                <a:solidFill>
                  <a:srgbClr val="1C4295"/>
                </a:solidFill>
                <a:ea typeface="小塚ゴシック Pro B"/>
              </a:rPr>
              <a:t>FAX</a:t>
            </a:r>
            <a:r>
              <a:rPr lang="ja-JP" altLang="en-US" sz="1100" kern="100" dirty="0">
                <a:solidFill>
                  <a:srgbClr val="1C4295"/>
                </a:solidFill>
                <a:ea typeface="小塚ゴシック Pro B"/>
              </a:rPr>
              <a:t>もしくはＥメール送信後、</a:t>
            </a:r>
            <a:r>
              <a:rPr lang="en-US" sz="1100" kern="100" dirty="0">
                <a:solidFill>
                  <a:srgbClr val="1C4295"/>
                </a:solidFill>
                <a:ea typeface="小塚ゴシック Pro B"/>
              </a:rPr>
              <a:t>TEL</a:t>
            </a:r>
            <a:r>
              <a:rPr lang="ja-JP" altLang="en-US" sz="1100" kern="100" dirty="0">
                <a:solidFill>
                  <a:srgbClr val="1C4295"/>
                </a:solidFill>
                <a:ea typeface="小塚ゴシック Pro B"/>
              </a:rPr>
              <a:t>：</a:t>
            </a:r>
            <a:r>
              <a:rPr lang="ja-JP" altLang="en-US" sz="1100" kern="100">
                <a:solidFill>
                  <a:srgbClr val="1C4295"/>
                </a:solidFill>
                <a:ea typeface="小塚ゴシック Pro B"/>
              </a:rPr>
              <a:t>０９６－３２８－２４２４（中村／</a:t>
            </a:r>
            <a:r>
              <a:rPr lang="ja-JP" altLang="en-US" sz="1100" kern="100" dirty="0">
                <a:solidFill>
                  <a:srgbClr val="1C4295"/>
                </a:solidFill>
                <a:ea typeface="小塚ゴシック Pro B"/>
              </a:rPr>
              <a:t>下田）までご一報ください。</a:t>
            </a:r>
            <a:endParaRPr lang="ja-JP" altLang="en-US" sz="1200" kern="100" dirty="0">
              <a:solidFill>
                <a:srgbClr val="1C4295"/>
              </a:solidFill>
              <a:ea typeface="小塚ゴシック Pro B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E75D885E-00DA-DBFF-2915-E1FB36A71237}"/>
              </a:ext>
            </a:extLst>
          </p:cNvPr>
          <p:cNvSpPr txBox="1"/>
          <p:nvPr/>
        </p:nvSpPr>
        <p:spPr>
          <a:xfrm>
            <a:off x="263876" y="3707245"/>
            <a:ext cx="7176562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小塚ゴシック Pro B"/>
                <a:ea typeface="小塚ゴシック Pro B"/>
              </a:rPr>
              <a:t>◆商店街での悩み、課題</a:t>
            </a:r>
            <a:endParaRPr kumimoji="1" lang="en-US" altLang="ja-JP" sz="1400" b="1" dirty="0">
              <a:latin typeface="小塚ゴシック Pro B"/>
              <a:ea typeface="小塚ゴシック Pro B"/>
            </a:endParaRPr>
          </a:p>
          <a:p>
            <a:r>
              <a:rPr lang="ja-JP" altLang="en-US" sz="1200" dirty="0">
                <a:latin typeface="小塚ゴシック Pro B"/>
                <a:ea typeface="小塚ゴシック Pro B"/>
              </a:rPr>
              <a:t>　</a:t>
            </a:r>
            <a:r>
              <a:rPr lang="en-US" altLang="ja-JP" sz="1050" dirty="0">
                <a:latin typeface="小塚ゴシック Pro B"/>
                <a:ea typeface="小塚ゴシック Pro B"/>
              </a:rPr>
              <a:t>【</a:t>
            </a:r>
            <a:r>
              <a:rPr lang="ja-JP" altLang="en-US" sz="1050" dirty="0">
                <a:latin typeface="小塚ゴシック Pro B"/>
                <a:ea typeface="小塚ゴシック Pro B"/>
              </a:rPr>
              <a:t>記入例</a:t>
            </a:r>
            <a:r>
              <a:rPr lang="en-US" altLang="ja-JP" sz="1050" dirty="0">
                <a:latin typeface="小塚ゴシック Pro B"/>
                <a:ea typeface="小塚ゴシック Pro B"/>
              </a:rPr>
              <a:t>】</a:t>
            </a:r>
          </a:p>
          <a:p>
            <a:r>
              <a:rPr kumimoji="1" lang="ja-JP" altLang="en-US" sz="1200" dirty="0">
                <a:latin typeface="小塚ゴシック Pro B"/>
                <a:ea typeface="小塚ゴシック Pro B"/>
              </a:rPr>
              <a:t>　・活動の担い手が不足している　　　　　　　　　　　・商店街の認知度を向上させたい</a:t>
            </a:r>
            <a:endParaRPr kumimoji="1" lang="en-US" altLang="ja-JP" sz="1200" dirty="0">
              <a:latin typeface="小塚ゴシック Pro B"/>
              <a:ea typeface="小塚ゴシック Pro B"/>
            </a:endParaRPr>
          </a:p>
          <a:p>
            <a:r>
              <a:rPr lang="ja-JP" altLang="en-US" sz="1200" dirty="0">
                <a:latin typeface="小塚ゴシック Pro B"/>
                <a:ea typeface="小塚ゴシック Pro B"/>
              </a:rPr>
              <a:t>　・商店街加盟店舗を増やしたい　　　　　　　　　　　・集客力が高い店舗が少ない</a:t>
            </a:r>
            <a:endParaRPr lang="en-US" altLang="ja-JP" sz="1200" dirty="0">
              <a:latin typeface="小塚ゴシック Pro B"/>
              <a:ea typeface="小塚ゴシック Pro B"/>
            </a:endParaRPr>
          </a:p>
          <a:p>
            <a:r>
              <a:rPr kumimoji="1" lang="ja-JP" altLang="en-US" sz="1200" dirty="0">
                <a:latin typeface="小塚ゴシック Pro B"/>
                <a:ea typeface="小塚ゴシック Pro B"/>
              </a:rPr>
              <a:t>　・大型店と競合している　　　　　　　　　　　　　　・イベントの内容、運営方法を変えたい</a:t>
            </a: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3AB3084C-529F-D370-AED8-AD0B1705B112}"/>
              </a:ext>
            </a:extLst>
          </p:cNvPr>
          <p:cNvSpPr txBox="1"/>
          <p:nvPr/>
        </p:nvSpPr>
        <p:spPr>
          <a:xfrm>
            <a:off x="263876" y="5871698"/>
            <a:ext cx="7255307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小塚ゴシック Pro B"/>
                <a:ea typeface="小塚ゴシック Pro B"/>
              </a:rPr>
              <a:t>◆商店街で取り組みたいこと、専門家に相談したいこと</a:t>
            </a:r>
            <a:endParaRPr kumimoji="1" lang="en-US" altLang="ja-JP" sz="1400" b="1" dirty="0">
              <a:latin typeface="小塚ゴシック Pro B"/>
              <a:ea typeface="小塚ゴシック Pro B"/>
            </a:endParaRPr>
          </a:p>
          <a:p>
            <a:r>
              <a:rPr lang="ja-JP" altLang="en-US" sz="1200" dirty="0">
                <a:latin typeface="小塚ゴシック Pro B"/>
                <a:ea typeface="小塚ゴシック Pro B"/>
              </a:rPr>
              <a:t>　</a:t>
            </a:r>
            <a:r>
              <a:rPr lang="en-US" altLang="ja-JP" sz="1050" dirty="0">
                <a:latin typeface="小塚ゴシック Pro B"/>
                <a:ea typeface="小塚ゴシック Pro B"/>
              </a:rPr>
              <a:t>【</a:t>
            </a:r>
            <a:r>
              <a:rPr lang="ja-JP" altLang="en-US" sz="1050" dirty="0">
                <a:latin typeface="小塚ゴシック Pro B"/>
                <a:ea typeface="小塚ゴシック Pro B"/>
              </a:rPr>
              <a:t>記入例</a:t>
            </a:r>
            <a:r>
              <a:rPr lang="en-US" altLang="ja-JP" sz="1050" dirty="0">
                <a:latin typeface="小塚ゴシック Pro B"/>
                <a:ea typeface="小塚ゴシック Pro B"/>
              </a:rPr>
              <a:t>】</a:t>
            </a:r>
          </a:p>
          <a:p>
            <a:r>
              <a:rPr kumimoji="1" lang="ja-JP" altLang="en-US" sz="1200" dirty="0">
                <a:latin typeface="小塚ゴシック Pro B"/>
                <a:ea typeface="小塚ゴシック Pro B"/>
              </a:rPr>
              <a:t>　・商店街事業の新たな担い手の育成　　　　　　　　　・地元の福祉施設や学校と連携した企画</a:t>
            </a:r>
            <a:endParaRPr kumimoji="1" lang="en-US" altLang="ja-JP" sz="1200" dirty="0">
              <a:latin typeface="小塚ゴシック Pro B"/>
              <a:ea typeface="小塚ゴシック Pro B"/>
            </a:endParaRPr>
          </a:p>
          <a:p>
            <a:r>
              <a:rPr lang="ja-JP" altLang="en-US" sz="1200" dirty="0">
                <a:latin typeface="小塚ゴシック Pro B"/>
                <a:ea typeface="小塚ゴシック Pro B"/>
              </a:rPr>
              <a:t>　・地域関係者を巻き込んだ商店街の将来ﾋﾞｼﾞｮﾝづくり　・会員同士のコミュニケーション手段の改善　　　　　</a:t>
            </a:r>
            <a:endParaRPr lang="en-US" altLang="ja-JP" sz="1200" dirty="0">
              <a:latin typeface="小塚ゴシック Pro B"/>
              <a:ea typeface="小塚ゴシック Pro B"/>
            </a:endParaRPr>
          </a:p>
          <a:p>
            <a:r>
              <a:rPr lang="ja-JP" altLang="en-US" sz="1200" dirty="0">
                <a:latin typeface="小塚ゴシック Pro B"/>
                <a:ea typeface="小塚ゴシック Pro B"/>
              </a:rPr>
              <a:t>　・地域の資源、歴史、文化を活かした商店街づくり　　・マルシェやバル等の新規企画</a:t>
            </a:r>
            <a:endParaRPr lang="en-US" altLang="ja-JP" sz="1200" dirty="0">
              <a:latin typeface="小塚ゴシック Pro B"/>
              <a:ea typeface="小塚ゴシック Pro B"/>
            </a:endParaRPr>
          </a:p>
          <a:p>
            <a:r>
              <a:rPr kumimoji="1" lang="ja-JP" altLang="en-US" sz="1200" dirty="0">
                <a:latin typeface="小塚ゴシック Pro B"/>
                <a:ea typeface="小塚ゴシック Pro B"/>
              </a:rPr>
              <a:t>　・子育て層にシフトしたイベント等の見直し</a:t>
            </a:r>
          </a:p>
        </p:txBody>
      </p:sp>
      <p:graphicFrame>
        <p:nvGraphicFramePr>
          <p:cNvPr id="35" name="表 35">
            <a:extLst>
              <a:ext uri="{FF2B5EF4-FFF2-40B4-BE49-F238E27FC236}">
                <a16:creationId xmlns:a16="http://schemas.microsoft.com/office/drawing/2014/main" id="{20A4BEFC-0754-BB74-60F4-C7ACF84DAE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0557273"/>
              </p:ext>
            </p:extLst>
          </p:nvPr>
        </p:nvGraphicFramePr>
        <p:xfrm>
          <a:off x="179385" y="873150"/>
          <a:ext cx="7416800" cy="27768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9132">
                  <a:extLst>
                    <a:ext uri="{9D8B030D-6E8A-4147-A177-3AD203B41FA5}">
                      <a16:colId xmlns:a16="http://schemas.microsoft.com/office/drawing/2014/main" val="3433174821"/>
                    </a:ext>
                  </a:extLst>
                </a:gridCol>
                <a:gridCol w="982890">
                  <a:extLst>
                    <a:ext uri="{9D8B030D-6E8A-4147-A177-3AD203B41FA5}">
                      <a16:colId xmlns:a16="http://schemas.microsoft.com/office/drawing/2014/main" val="347657162"/>
                    </a:ext>
                  </a:extLst>
                </a:gridCol>
                <a:gridCol w="2038587">
                  <a:extLst>
                    <a:ext uri="{9D8B030D-6E8A-4147-A177-3AD203B41FA5}">
                      <a16:colId xmlns:a16="http://schemas.microsoft.com/office/drawing/2014/main" val="1197527552"/>
                    </a:ext>
                  </a:extLst>
                </a:gridCol>
                <a:gridCol w="1017604">
                  <a:extLst>
                    <a:ext uri="{9D8B030D-6E8A-4147-A177-3AD203B41FA5}">
                      <a16:colId xmlns:a16="http://schemas.microsoft.com/office/drawing/2014/main" val="2434032447"/>
                    </a:ext>
                  </a:extLst>
                </a:gridCol>
                <a:gridCol w="2038587">
                  <a:extLst>
                    <a:ext uri="{9D8B030D-6E8A-4147-A177-3AD203B41FA5}">
                      <a16:colId xmlns:a16="http://schemas.microsoft.com/office/drawing/2014/main" val="4095721006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algn="dist"/>
                      <a:endParaRPr kumimoji="1" lang="ja-JP" altLang="en-US" b="0" dirty="0">
                        <a:solidFill>
                          <a:schemeClr val="tx1"/>
                        </a:solidFill>
                        <a:ea typeface="小塚ゴシック Pro B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  <a:ea typeface="小塚ゴシック Pro B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ea typeface="小塚ゴシック Pro B"/>
                        </a:rPr>
                        <a:t>記入日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b="0" dirty="0">
                          <a:solidFill>
                            <a:schemeClr val="tx1"/>
                          </a:solidFill>
                          <a:ea typeface="小塚ゴシック Pro B"/>
                        </a:rPr>
                        <a:t>　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ea typeface="小塚ゴシック Pro B"/>
                        </a:rPr>
                        <a:t>　年　　　月　　　日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  <a:ea typeface="小塚ゴシック Pro B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9885211"/>
                  </a:ext>
                </a:extLst>
              </a:tr>
              <a:tr h="490414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b="0" dirty="0">
                          <a:solidFill>
                            <a:schemeClr val="tx1"/>
                          </a:solidFill>
                          <a:ea typeface="小塚ゴシック Pro B"/>
                        </a:rPr>
                        <a:t>商店街名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DF6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  <a:ea typeface="小塚ゴシック Pro B"/>
                      </a:endParaRPr>
                    </a:p>
                  </a:txBody>
                  <a:tcPr>
                    <a:lnL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rgbClr val="1C4295"/>
                        </a:solidFill>
                        <a:ea typeface="小塚ゴシック Pro B"/>
                      </a:endParaRPr>
                    </a:p>
                  </a:txBody>
                  <a:tcPr>
                    <a:lnL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b="0" dirty="0">
                          <a:solidFill>
                            <a:schemeClr val="tx1"/>
                          </a:solidFill>
                          <a:ea typeface="小塚ゴシック Pro B"/>
                        </a:rPr>
                        <a:t>代表者名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ea typeface="小塚ゴシック Pro B"/>
                      </a:endParaRPr>
                    </a:p>
                  </a:txBody>
                  <a:tcPr>
                    <a:lnL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4968318"/>
                  </a:ext>
                </a:extLst>
              </a:tr>
              <a:tr h="490414">
                <a:tc rowSpan="3">
                  <a:txBody>
                    <a:bodyPr/>
                    <a:lstStyle/>
                    <a:p>
                      <a:pPr algn="dist"/>
                      <a:r>
                        <a:rPr kumimoji="1" lang="ja-JP" altLang="en-US" b="0" dirty="0">
                          <a:solidFill>
                            <a:schemeClr val="tx1"/>
                          </a:solidFill>
                          <a:ea typeface="小塚ゴシック Pro B"/>
                        </a:rPr>
                        <a:t>事務担当者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b="0" dirty="0">
                          <a:solidFill>
                            <a:schemeClr val="tx1"/>
                          </a:solidFill>
                          <a:ea typeface="小塚ゴシック Pro B"/>
                        </a:rPr>
                        <a:t>氏名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DF6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  <a:ea typeface="小塚ゴシック Pro B"/>
                      </a:endParaRPr>
                    </a:p>
                  </a:txBody>
                  <a:tcPr>
                    <a:lnL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rgbClr val="1C4295"/>
                        </a:solidFill>
                        <a:ea typeface="小塚ゴシック Pro B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rgbClr val="1C4295"/>
                        </a:solidFill>
                        <a:ea typeface="小塚ゴシック Pro B"/>
                      </a:endParaRPr>
                    </a:p>
                  </a:txBody>
                  <a:tcPr>
                    <a:lnL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9174664"/>
                  </a:ext>
                </a:extLst>
              </a:tr>
              <a:tr h="490414">
                <a:tc v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rgbClr val="1C4295"/>
                        </a:solidFill>
                        <a:ea typeface="小塚ゴシック Pro B"/>
                      </a:endParaRPr>
                    </a:p>
                  </a:txBody>
                  <a:tcPr>
                    <a:lnL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b="0" dirty="0">
                          <a:solidFill>
                            <a:schemeClr val="tx1"/>
                          </a:solidFill>
                          <a:ea typeface="小塚ゴシック Pro B"/>
                        </a:rPr>
                        <a:t>電話番号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  <a:ea typeface="小塚ゴシック Pro B"/>
                      </a:endParaRPr>
                    </a:p>
                  </a:txBody>
                  <a:tcPr>
                    <a:lnL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b="0" dirty="0">
                          <a:solidFill>
                            <a:schemeClr val="tx1"/>
                          </a:solidFill>
                          <a:ea typeface="小塚ゴシック Pro B"/>
                        </a:rPr>
                        <a:t>FAX</a:t>
                      </a:r>
                      <a:r>
                        <a:rPr kumimoji="1" lang="ja-JP" altLang="en-US" b="0" dirty="0">
                          <a:solidFill>
                            <a:schemeClr val="tx1"/>
                          </a:solidFill>
                          <a:ea typeface="小塚ゴシック Pro B"/>
                        </a:rPr>
                        <a:t>番号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ea typeface="小塚ゴシック Pro B"/>
                      </a:endParaRPr>
                    </a:p>
                  </a:txBody>
                  <a:tcPr>
                    <a:lnL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9077661"/>
                  </a:ext>
                </a:extLst>
              </a:tr>
              <a:tr h="490414">
                <a:tc v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rgbClr val="1C4295"/>
                        </a:solidFill>
                        <a:ea typeface="小塚ゴシック Pro B"/>
                      </a:endParaRPr>
                    </a:p>
                  </a:txBody>
                  <a:tcPr>
                    <a:lnL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b="0" dirty="0">
                          <a:solidFill>
                            <a:schemeClr val="tx1"/>
                          </a:solidFill>
                          <a:ea typeface="小塚ゴシック Pro B"/>
                        </a:rPr>
                        <a:t>ﾒｰﾙｱﾄﾞﾚｽ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DF6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  <a:ea typeface="小塚ゴシック Pro B"/>
                      </a:endParaRPr>
                    </a:p>
                  </a:txBody>
                  <a:tcPr>
                    <a:lnL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rgbClr val="1C4295"/>
                        </a:solidFill>
                        <a:ea typeface="小塚ゴシック Pro B"/>
                      </a:endParaRPr>
                    </a:p>
                  </a:txBody>
                  <a:tcPr>
                    <a:lnL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rgbClr val="1C4295"/>
                        </a:solidFill>
                        <a:ea typeface="小塚ゴシック Pro B"/>
                      </a:endParaRPr>
                    </a:p>
                  </a:txBody>
                  <a:tcPr>
                    <a:lnL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2543001"/>
                  </a:ext>
                </a:extLst>
              </a:tr>
              <a:tr h="490414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ea typeface="小塚ゴシック Pro B"/>
                        </a:rPr>
                        <a:t>派遣希望専門家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ea typeface="小塚ゴシック Pro B"/>
                      </a:endParaRPr>
                    </a:p>
                    <a:p>
                      <a:pPr algn="dist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ea typeface="小塚ゴシック Pro B"/>
                        </a:rPr>
                        <a:t>※</a:t>
                      </a: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ea typeface="小塚ゴシック Pro B"/>
                        </a:rPr>
                        <a:t>特になければ記載不要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DF6"/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en-US" altLang="ja-JP" sz="1600" b="0" dirty="0">
                        <a:solidFill>
                          <a:schemeClr val="tx1"/>
                        </a:solidFill>
                        <a:ea typeface="小塚ゴシック Pro B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rgbClr val="1C4295"/>
                        </a:solidFill>
                        <a:ea typeface="小塚ゴシック Pro B"/>
                      </a:endParaRPr>
                    </a:p>
                  </a:txBody>
                  <a:tcPr>
                    <a:lnL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rgbClr val="1C4295"/>
                        </a:solidFill>
                        <a:ea typeface="小塚ゴシック Pro B"/>
                      </a:endParaRPr>
                    </a:p>
                  </a:txBody>
                  <a:tcPr>
                    <a:lnL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rgbClr val="1C4295"/>
                        </a:solidFill>
                        <a:ea typeface="小塚ゴシック Pro B"/>
                      </a:endParaRPr>
                    </a:p>
                  </a:txBody>
                  <a:tcPr>
                    <a:lnL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42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6868454"/>
                  </a:ext>
                </a:extLst>
              </a:tr>
            </a:tbl>
          </a:graphicData>
        </a:graphic>
      </p:graphicFrame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C94F158C-4927-C688-1EF9-7DFB76F3A0B5}"/>
              </a:ext>
            </a:extLst>
          </p:cNvPr>
          <p:cNvGraphicFramePr>
            <a:graphicFrameLocks noGrp="1"/>
          </p:cNvGraphicFramePr>
          <p:nvPr/>
        </p:nvGraphicFramePr>
        <p:xfrm>
          <a:off x="177800" y="905933"/>
          <a:ext cx="208280" cy="324739"/>
        </p:xfrm>
        <a:graphic>
          <a:graphicData uri="http://schemas.openxmlformats.org/drawingml/2006/table">
            <a:tbl>
              <a:tblPr/>
              <a:tblGrid>
                <a:gridCol w="208280">
                  <a:extLst>
                    <a:ext uri="{9D8B030D-6E8A-4147-A177-3AD203B41FA5}">
                      <a16:colId xmlns:a16="http://schemas.microsoft.com/office/drawing/2014/main" val="2178104325"/>
                    </a:ext>
                  </a:extLst>
                </a:gridCol>
              </a:tblGrid>
              <a:tr h="127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77879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9142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92B1E2-6777-8481-6782-CECBBFE82F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3" descr="C:\Users\TSUKAMOTO\Desktop\アスクル\セミナー\セミナー②.png">
            <a:extLst>
              <a:ext uri="{FF2B5EF4-FFF2-40B4-BE49-F238E27FC236}">
                <a16:creationId xmlns:a16="http://schemas.microsoft.com/office/drawing/2014/main" id="{FB825DD6-406C-2C43-7B8B-8FB3B487878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681"/>
          <a:stretch/>
        </p:blipFill>
        <p:spPr bwMode="auto">
          <a:xfrm>
            <a:off x="0" y="8903334"/>
            <a:ext cx="7775575" cy="19983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3" descr="C:\Users\TSUKAMOTO\Desktop\アスクル\セミナー\セミナー②.png">
            <a:extLst>
              <a:ext uri="{FF2B5EF4-FFF2-40B4-BE49-F238E27FC236}">
                <a16:creationId xmlns:a16="http://schemas.microsoft.com/office/drawing/2014/main" id="{97A69D2E-82BB-7145-AFC2-45569181A2A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6676"/>
          <a:stretch/>
        </p:blipFill>
        <p:spPr bwMode="auto">
          <a:xfrm>
            <a:off x="0" y="-84767"/>
            <a:ext cx="7775575" cy="362608"/>
          </a:xfrm>
          <a:prstGeom prst="rect">
            <a:avLst/>
          </a:prstGeom>
          <a:solidFill>
            <a:srgbClr val="1C4295"/>
          </a:solidFill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2159555-69AE-E4BB-F6FB-32BCC4F27173}"/>
              </a:ext>
            </a:extLst>
          </p:cNvPr>
          <p:cNvSpPr/>
          <p:nvPr/>
        </p:nvSpPr>
        <p:spPr>
          <a:xfrm>
            <a:off x="793818" y="313528"/>
            <a:ext cx="63401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b="1" dirty="0">
                <a:solidFill>
                  <a:schemeClr val="accent5">
                    <a:lumMod val="50000"/>
                  </a:schemeClr>
                </a:solidFill>
                <a:latin typeface="小塚ゴシック Pro B" pitchFamily="34" charset="-128"/>
                <a:ea typeface="小塚ゴシック Pro B" pitchFamily="34" charset="-128"/>
              </a:rPr>
              <a:t>～商店街の課題解決、専門家が応援します～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29FC44D-F2FB-BC63-6A73-D082189D9EB0}"/>
              </a:ext>
            </a:extLst>
          </p:cNvPr>
          <p:cNvSpPr/>
          <p:nvPr/>
        </p:nvSpPr>
        <p:spPr>
          <a:xfrm>
            <a:off x="122808" y="745042"/>
            <a:ext cx="7520007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4400" b="1" dirty="0">
                <a:solidFill>
                  <a:schemeClr val="accent5">
                    <a:lumMod val="50000"/>
                  </a:schemeClr>
                </a:solidFill>
                <a:latin typeface="小塚ゴシック Pro B" pitchFamily="34" charset="-128"/>
                <a:ea typeface="小塚ゴシック Pro B" pitchFamily="34" charset="-128"/>
              </a:rPr>
              <a:t>商店街地域課題解決支援事業</a:t>
            </a:r>
            <a:endParaRPr lang="en-US" altLang="ja-JP" sz="4400" b="1" dirty="0">
              <a:solidFill>
                <a:schemeClr val="accent5">
                  <a:lumMod val="50000"/>
                </a:schemeClr>
              </a:solidFill>
              <a:latin typeface="小塚ゴシック Pro B" pitchFamily="34" charset="-128"/>
              <a:ea typeface="小塚ゴシック Pro B" pitchFamily="34" charset="-128"/>
            </a:endParaRPr>
          </a:p>
          <a:p>
            <a:pPr algn="ctr"/>
            <a:r>
              <a:rPr lang="ja-JP" altLang="en-US" sz="3600" b="1" dirty="0">
                <a:solidFill>
                  <a:schemeClr val="accent5">
                    <a:lumMod val="50000"/>
                  </a:schemeClr>
                </a:solidFill>
                <a:latin typeface="小塚ゴシック Pro B" pitchFamily="34" charset="-128"/>
                <a:ea typeface="小塚ゴシック Pro B" pitchFamily="34" charset="-128"/>
              </a:rPr>
              <a:t>（専門家派遣）</a:t>
            </a:r>
            <a:endParaRPr lang="en-US" altLang="ja-JP" sz="3600" b="1" dirty="0">
              <a:solidFill>
                <a:schemeClr val="accent5">
                  <a:lumMod val="50000"/>
                </a:schemeClr>
              </a:solidFill>
              <a:latin typeface="小塚ゴシック Pro B" pitchFamily="34" charset="-128"/>
              <a:ea typeface="小塚ゴシック Pro B" pitchFamily="34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2BE6E785-74F9-4373-AE6A-6FEFD9EF03F5}"/>
              </a:ext>
            </a:extLst>
          </p:cNvPr>
          <p:cNvSpPr/>
          <p:nvPr/>
        </p:nvSpPr>
        <p:spPr>
          <a:xfrm>
            <a:off x="1871850" y="2076855"/>
            <a:ext cx="4031873" cy="4010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b="1" dirty="0">
                <a:solidFill>
                  <a:schemeClr val="accent5">
                    <a:lumMod val="50000"/>
                  </a:schemeClr>
                </a:solidFill>
                <a:latin typeface="小塚ゴシック Pro B" pitchFamily="34" charset="-128"/>
                <a:ea typeface="小塚ゴシック Pro B" pitchFamily="34" charset="-128"/>
              </a:rPr>
              <a:t>こんなお悩みにお答えします！！</a:t>
            </a:r>
          </a:p>
        </p:txBody>
      </p:sp>
      <p:pic>
        <p:nvPicPr>
          <p:cNvPr id="1032" name="Picture 8" descr="C:\Users\TSUKAMOTO\Desktop\アスクル\セミナー\白.png">
            <a:extLst>
              <a:ext uri="{FF2B5EF4-FFF2-40B4-BE49-F238E27FC236}">
                <a16:creationId xmlns:a16="http://schemas.microsoft.com/office/drawing/2014/main" id="{9C9535E7-33EF-3DF0-0516-93887BE58C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520" y="2521973"/>
            <a:ext cx="2133600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C:\Users\TSUKAMOTO\Desktop\アスクル\セミナー\青.png">
            <a:extLst>
              <a:ext uri="{FF2B5EF4-FFF2-40B4-BE49-F238E27FC236}">
                <a16:creationId xmlns:a16="http://schemas.microsoft.com/office/drawing/2014/main" id="{8CC0E23D-B02D-8475-BC4D-1A84DB430A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560" y="4032837"/>
            <a:ext cx="2120900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9721197B-9256-F777-1C45-509F771E75D7}"/>
              </a:ext>
            </a:extLst>
          </p:cNvPr>
          <p:cNvSpPr/>
          <p:nvPr/>
        </p:nvSpPr>
        <p:spPr>
          <a:xfrm>
            <a:off x="588723" y="2851454"/>
            <a:ext cx="228963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600" b="1" dirty="0">
                <a:solidFill>
                  <a:schemeClr val="accent5">
                    <a:lumMod val="75000"/>
                  </a:schemeClr>
                </a:solidFill>
                <a:latin typeface="小塚ゴシック Pro B" pitchFamily="34" charset="-128"/>
                <a:ea typeface="小塚ゴシック Pro B" pitchFamily="34" charset="-128"/>
              </a:rPr>
              <a:t>商店街活動の</a:t>
            </a:r>
            <a:endParaRPr lang="en-US" altLang="ja-JP" sz="1600" b="1" dirty="0">
              <a:solidFill>
                <a:schemeClr val="accent5">
                  <a:lumMod val="75000"/>
                </a:schemeClr>
              </a:solidFill>
              <a:latin typeface="小塚ゴシック Pro B" pitchFamily="34" charset="-128"/>
              <a:ea typeface="小塚ゴシック Pro B" pitchFamily="34" charset="-128"/>
            </a:endParaRPr>
          </a:p>
          <a:p>
            <a:pPr algn="ctr"/>
            <a:r>
              <a:rPr lang="ja-JP" altLang="en-US" sz="1600" b="1" dirty="0">
                <a:solidFill>
                  <a:schemeClr val="accent5">
                    <a:lumMod val="75000"/>
                  </a:schemeClr>
                </a:solidFill>
                <a:latin typeface="小塚ゴシック Pro B" pitchFamily="34" charset="-128"/>
                <a:ea typeface="小塚ゴシック Pro B" pitchFamily="34" charset="-128"/>
              </a:rPr>
              <a:t>担い手が</a:t>
            </a:r>
            <a:endParaRPr lang="en-US" altLang="ja-JP" sz="1600" b="1" dirty="0">
              <a:solidFill>
                <a:schemeClr val="accent5">
                  <a:lumMod val="75000"/>
                </a:schemeClr>
              </a:solidFill>
              <a:latin typeface="小塚ゴシック Pro B" pitchFamily="34" charset="-128"/>
              <a:ea typeface="小塚ゴシック Pro B" pitchFamily="34" charset="-128"/>
            </a:endParaRPr>
          </a:p>
          <a:p>
            <a:pPr algn="ctr"/>
            <a:r>
              <a:rPr lang="ja-JP" altLang="en-US" sz="1600" b="1" dirty="0">
                <a:solidFill>
                  <a:schemeClr val="accent5">
                    <a:lumMod val="75000"/>
                  </a:schemeClr>
                </a:solidFill>
                <a:latin typeface="小塚ゴシック Pro B" pitchFamily="34" charset="-128"/>
                <a:ea typeface="小塚ゴシック Pro B" pitchFamily="34" charset="-128"/>
              </a:rPr>
              <a:t>不足している</a:t>
            </a:r>
          </a:p>
        </p:txBody>
      </p:sp>
      <p:pic>
        <p:nvPicPr>
          <p:cNvPr id="20" name="Picture 9" descr="C:\Users\TSUKAMOTO\Desktop\アスクル\セミナー\青.png">
            <a:extLst>
              <a:ext uri="{FF2B5EF4-FFF2-40B4-BE49-F238E27FC236}">
                <a16:creationId xmlns:a16="http://schemas.microsoft.com/office/drawing/2014/main" id="{8579B922-6662-B1A4-FD58-5ECBBC662E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2240" y="4032837"/>
            <a:ext cx="2120900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9" descr="C:\Users\TSUKAMOTO\Desktop\アスクル\セミナー\青.png">
            <a:extLst>
              <a:ext uri="{FF2B5EF4-FFF2-40B4-BE49-F238E27FC236}">
                <a16:creationId xmlns:a16="http://schemas.microsoft.com/office/drawing/2014/main" id="{F59578B8-54BC-06E8-1880-25B7F78129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8361" y="2521973"/>
            <a:ext cx="2120900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8" descr="C:\Users\TSUKAMOTO\Desktop\アスクル\セミナー\白.png">
            <a:extLst>
              <a:ext uri="{FF2B5EF4-FFF2-40B4-BE49-F238E27FC236}">
                <a16:creationId xmlns:a16="http://schemas.microsoft.com/office/drawing/2014/main" id="{BC8B93E5-5A2D-893E-0D89-51420A67C1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6869" y="4032837"/>
            <a:ext cx="2133600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8" descr="C:\Users\TSUKAMOTO\Desktop\アスクル\セミナー\白.png">
            <a:extLst>
              <a:ext uri="{FF2B5EF4-FFF2-40B4-BE49-F238E27FC236}">
                <a16:creationId xmlns:a16="http://schemas.microsoft.com/office/drawing/2014/main" id="{18531E6C-F642-0455-9FB7-6BA19CCF4E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2892" y="2521973"/>
            <a:ext cx="2133600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8145449-1429-B599-C252-393EBE89C681}"/>
              </a:ext>
            </a:extLst>
          </p:cNvPr>
          <p:cNvSpPr/>
          <p:nvPr/>
        </p:nvSpPr>
        <p:spPr>
          <a:xfrm>
            <a:off x="2836176" y="2851454"/>
            <a:ext cx="220526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魅力ある</a:t>
            </a:r>
            <a:endParaRPr lang="en-US" altLang="ja-JP" sz="1600" b="1" dirty="0">
              <a:solidFill>
                <a:schemeClr val="bg1"/>
              </a:solidFill>
              <a:latin typeface="小塚ゴシック Pro B" pitchFamily="34" charset="-128"/>
              <a:ea typeface="小塚ゴシック Pro B" pitchFamily="34" charset="-128"/>
            </a:endParaRPr>
          </a:p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集客力の高い店舗が</a:t>
            </a:r>
            <a:endParaRPr lang="en-US" altLang="ja-JP" sz="1600" b="1" dirty="0">
              <a:solidFill>
                <a:schemeClr val="bg1"/>
              </a:solidFill>
              <a:latin typeface="小塚ゴシック Pro B" pitchFamily="34" charset="-128"/>
              <a:ea typeface="小塚ゴシック Pro B" pitchFamily="34" charset="-128"/>
            </a:endParaRPr>
          </a:p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少ない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05B34AE-A6FF-ED33-1AC3-00C14E08A56A}"/>
              </a:ext>
            </a:extLst>
          </p:cNvPr>
          <p:cNvSpPr/>
          <p:nvPr/>
        </p:nvSpPr>
        <p:spPr>
          <a:xfrm>
            <a:off x="5132892" y="2851454"/>
            <a:ext cx="210705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600" b="1" dirty="0">
                <a:solidFill>
                  <a:schemeClr val="accent5">
                    <a:lumMod val="75000"/>
                  </a:schemeClr>
                </a:solidFill>
                <a:latin typeface="小塚ゴシック Pro B" pitchFamily="34" charset="-128"/>
                <a:ea typeface="小塚ゴシック Pro B" pitchFamily="34" charset="-128"/>
              </a:rPr>
              <a:t>商店街の情報発信</a:t>
            </a:r>
            <a:endParaRPr lang="en-US" altLang="ja-JP" sz="1600" b="1" dirty="0">
              <a:solidFill>
                <a:schemeClr val="accent5">
                  <a:lumMod val="75000"/>
                </a:schemeClr>
              </a:solidFill>
              <a:latin typeface="小塚ゴシック Pro B" pitchFamily="34" charset="-128"/>
              <a:ea typeface="小塚ゴシック Pro B" pitchFamily="34" charset="-128"/>
            </a:endParaRPr>
          </a:p>
          <a:p>
            <a:pPr algn="ctr"/>
            <a:r>
              <a:rPr lang="ja-JP" altLang="en-US" sz="1600" b="1" dirty="0">
                <a:solidFill>
                  <a:schemeClr val="accent5">
                    <a:lumMod val="75000"/>
                  </a:schemeClr>
                </a:solidFill>
                <a:latin typeface="小塚ゴシック Pro B" pitchFamily="34" charset="-128"/>
                <a:ea typeface="小塚ゴシック Pro B" pitchFamily="34" charset="-128"/>
              </a:rPr>
              <a:t>をして認知度を</a:t>
            </a:r>
            <a:endParaRPr lang="en-US" altLang="ja-JP" sz="1600" b="1" dirty="0">
              <a:solidFill>
                <a:schemeClr val="accent5">
                  <a:lumMod val="75000"/>
                </a:schemeClr>
              </a:solidFill>
              <a:latin typeface="小塚ゴシック Pro B" pitchFamily="34" charset="-128"/>
              <a:ea typeface="小塚ゴシック Pro B" pitchFamily="34" charset="-128"/>
            </a:endParaRPr>
          </a:p>
          <a:p>
            <a:pPr algn="ctr"/>
            <a:r>
              <a:rPr lang="ja-JP" altLang="en-US" sz="1600" b="1" dirty="0">
                <a:solidFill>
                  <a:schemeClr val="accent5">
                    <a:lumMod val="75000"/>
                  </a:schemeClr>
                </a:solidFill>
                <a:latin typeface="小塚ゴシック Pro B" pitchFamily="34" charset="-128"/>
                <a:ea typeface="小塚ゴシック Pro B" pitchFamily="34" charset="-128"/>
              </a:rPr>
              <a:t>向上させたい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FF8FBBF-4A39-85CC-7376-B88FB9B6B33B}"/>
              </a:ext>
            </a:extLst>
          </p:cNvPr>
          <p:cNvSpPr/>
          <p:nvPr/>
        </p:nvSpPr>
        <p:spPr>
          <a:xfrm>
            <a:off x="575495" y="4487704"/>
            <a:ext cx="228963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商店街の会員を</a:t>
            </a:r>
            <a:endParaRPr lang="en-US" altLang="ja-JP" sz="1600" b="1" dirty="0">
              <a:solidFill>
                <a:schemeClr val="bg1"/>
              </a:solidFill>
              <a:latin typeface="小塚ゴシック Pro B" pitchFamily="34" charset="-128"/>
              <a:ea typeface="小塚ゴシック Pro B" pitchFamily="34" charset="-128"/>
            </a:endParaRPr>
          </a:p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増やしたい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A634ABA1-E2C8-30FC-2201-FD76B940938E}"/>
              </a:ext>
            </a:extLst>
          </p:cNvPr>
          <p:cNvSpPr/>
          <p:nvPr/>
        </p:nvSpPr>
        <p:spPr>
          <a:xfrm>
            <a:off x="2947771" y="4487704"/>
            <a:ext cx="19430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600" b="1" dirty="0">
                <a:solidFill>
                  <a:schemeClr val="accent5">
                    <a:lumMod val="75000"/>
                  </a:schemeClr>
                </a:solidFill>
                <a:latin typeface="小塚ゴシック Pro B" pitchFamily="34" charset="-128"/>
                <a:ea typeface="小塚ゴシック Pro B" pitchFamily="34" charset="-128"/>
              </a:rPr>
              <a:t>後継者や事業承継に悩む個店が多い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C7AA7B65-A595-A60D-D052-F9BB37DD3562}"/>
              </a:ext>
            </a:extLst>
          </p:cNvPr>
          <p:cNvSpPr/>
          <p:nvPr/>
        </p:nvSpPr>
        <p:spPr>
          <a:xfrm>
            <a:off x="5255288" y="4487704"/>
            <a:ext cx="182327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来街者が</a:t>
            </a:r>
            <a:endParaRPr lang="en-US" altLang="ja-JP" sz="1600" b="1" dirty="0">
              <a:solidFill>
                <a:schemeClr val="bg1"/>
              </a:solidFill>
              <a:latin typeface="小塚ゴシック Pro B" pitchFamily="34" charset="-128"/>
              <a:ea typeface="小塚ゴシック Pro B" pitchFamily="34" charset="-128"/>
            </a:endParaRPr>
          </a:p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減少している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8FC3AB5E-F940-6B47-D5EE-DDF468901383}"/>
              </a:ext>
            </a:extLst>
          </p:cNvPr>
          <p:cNvSpPr/>
          <p:nvPr/>
        </p:nvSpPr>
        <p:spPr>
          <a:xfrm>
            <a:off x="1334403" y="5582181"/>
            <a:ext cx="29546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b="1" dirty="0">
                <a:latin typeface="小塚ゴシック Pro B" pitchFamily="34" charset="-128"/>
                <a:ea typeface="小塚ゴシック Pro B" pitchFamily="34" charset="-128"/>
              </a:rPr>
              <a:t>熊本市内の商店街等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F454AB2F-6866-AA6C-8536-44F6C96DEE33}"/>
              </a:ext>
            </a:extLst>
          </p:cNvPr>
          <p:cNvSpPr/>
          <p:nvPr/>
        </p:nvSpPr>
        <p:spPr>
          <a:xfrm>
            <a:off x="1334784" y="6168720"/>
            <a:ext cx="449353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b="1" dirty="0">
                <a:latin typeface="小塚ゴシック Pro B" pitchFamily="34" charset="-128"/>
                <a:ea typeface="小塚ゴシック Pro B" pitchFamily="34" charset="-128"/>
              </a:rPr>
              <a:t>あなたの商店街に専門家を派遣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7F9FD173-2F3C-BF4D-BAA6-3B6E31158C24}"/>
              </a:ext>
            </a:extLst>
          </p:cNvPr>
          <p:cNvSpPr/>
          <p:nvPr/>
        </p:nvSpPr>
        <p:spPr>
          <a:xfrm>
            <a:off x="1332093" y="6754361"/>
            <a:ext cx="44502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b="1" dirty="0">
                <a:latin typeface="小塚ゴシック Pro B" pitchFamily="34" charset="-128"/>
                <a:ea typeface="小塚ゴシック Pro B" pitchFamily="34" charset="-128"/>
              </a:rPr>
              <a:t>１回あたり２～３時間 </a:t>
            </a:r>
            <a:r>
              <a:rPr lang="en-US" altLang="ja-JP" sz="2400" b="1" dirty="0">
                <a:solidFill>
                  <a:srgbClr val="FF0000"/>
                </a:solidFill>
                <a:latin typeface="小塚ゴシック Pro B" pitchFamily="34" charset="-128"/>
                <a:ea typeface="小塚ゴシック Pro B" pitchFamily="34" charset="-128"/>
              </a:rPr>
              <a:t>4</a:t>
            </a:r>
            <a:r>
              <a:rPr lang="ja-JP" altLang="en-US" sz="2400" b="1" dirty="0">
                <a:solidFill>
                  <a:srgbClr val="FF0000"/>
                </a:solidFill>
                <a:latin typeface="小塚ゴシック Pro B" pitchFamily="34" charset="-128"/>
                <a:ea typeface="小塚ゴシック Pro B" pitchFamily="34" charset="-128"/>
              </a:rPr>
              <a:t>回まで</a:t>
            </a: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7EFFE0EF-2F98-C64B-3B71-8D8889FB0991}"/>
              </a:ext>
            </a:extLst>
          </p:cNvPr>
          <p:cNvSpPr/>
          <p:nvPr/>
        </p:nvSpPr>
        <p:spPr>
          <a:xfrm>
            <a:off x="3413233" y="9065094"/>
            <a:ext cx="94910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400" b="1" dirty="0">
                <a:solidFill>
                  <a:schemeClr val="accent5">
                    <a:lumMod val="50000"/>
                  </a:schemeClr>
                </a:solidFill>
                <a:ea typeface="小塚ゴシック Pro B"/>
              </a:rPr>
              <a:t>お問合せ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2E4EE975-5887-8D0F-DF27-39BD56A05E4C}"/>
              </a:ext>
            </a:extLst>
          </p:cNvPr>
          <p:cNvSpPr/>
          <p:nvPr/>
        </p:nvSpPr>
        <p:spPr>
          <a:xfrm>
            <a:off x="4456393" y="9692996"/>
            <a:ext cx="328068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ja-JP" sz="1600" b="1" dirty="0">
                <a:solidFill>
                  <a:schemeClr val="bg1"/>
                </a:solidFill>
                <a:latin typeface="小塚ゴシック Pro H" pitchFamily="34" charset="-128"/>
                <a:ea typeface="小塚ゴシック Pro H" pitchFamily="34" charset="-128"/>
              </a:rPr>
              <a:t>http://www.kumanet.jp/news</a:t>
            </a:r>
            <a:endParaRPr lang="ja-JP" altLang="en-US" sz="1600" b="1" dirty="0">
              <a:solidFill>
                <a:schemeClr val="bg1"/>
              </a:solidFill>
              <a:latin typeface="小塚ゴシック Pro H" pitchFamily="34" charset="-128"/>
              <a:ea typeface="小塚ゴシック Pro H" pitchFamily="34" charset="-128"/>
            </a:endParaRP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53F6F887-3140-56D9-0C89-1CC352D4BDF9}"/>
              </a:ext>
            </a:extLst>
          </p:cNvPr>
          <p:cNvSpPr/>
          <p:nvPr/>
        </p:nvSpPr>
        <p:spPr>
          <a:xfrm>
            <a:off x="1784476" y="10048298"/>
            <a:ext cx="420662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※</a:t>
            </a:r>
            <a:r>
              <a:rPr lang="ja-JP" altLang="en-US" sz="1200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お電話の受付時間は平日の</a:t>
            </a:r>
            <a:r>
              <a:rPr lang="en-US" altLang="ja-JP" sz="1200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9</a:t>
            </a:r>
            <a:r>
              <a:rPr lang="ja-JP" altLang="en-US" sz="1200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：</a:t>
            </a:r>
            <a:r>
              <a:rPr lang="en-US" altLang="ja-JP" sz="1200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00</a:t>
            </a:r>
            <a:r>
              <a:rPr lang="ja-JP" altLang="en-US" sz="1200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～</a:t>
            </a:r>
            <a:r>
              <a:rPr lang="en-US" altLang="ja-JP" sz="1200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17</a:t>
            </a:r>
            <a:r>
              <a:rPr lang="ja-JP" altLang="en-US" sz="1200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：</a:t>
            </a:r>
            <a:r>
              <a:rPr lang="en-US" altLang="ja-JP" sz="1200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00</a:t>
            </a:r>
            <a:r>
              <a:rPr lang="ja-JP" altLang="en-US" sz="1200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になります。</a:t>
            </a: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CD084F5A-7D84-50C3-5075-2174CABC14A7}"/>
              </a:ext>
            </a:extLst>
          </p:cNvPr>
          <p:cNvSpPr/>
          <p:nvPr/>
        </p:nvSpPr>
        <p:spPr>
          <a:xfrm>
            <a:off x="1789931" y="10328446"/>
            <a:ext cx="418576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熊本県商店街振興組合連合会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34AD101-8B3F-FACA-70AF-F3B1A9DB5A42}"/>
              </a:ext>
            </a:extLst>
          </p:cNvPr>
          <p:cNvSpPr/>
          <p:nvPr/>
        </p:nvSpPr>
        <p:spPr>
          <a:xfrm>
            <a:off x="642287" y="5615831"/>
            <a:ext cx="697627" cy="40011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ja-JP" altLang="en-US" sz="2000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対象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BD03903D-5EBE-E205-D811-A137B574B457}"/>
              </a:ext>
            </a:extLst>
          </p:cNvPr>
          <p:cNvSpPr/>
          <p:nvPr/>
        </p:nvSpPr>
        <p:spPr>
          <a:xfrm>
            <a:off x="642286" y="6229378"/>
            <a:ext cx="697628" cy="40100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ja-JP" altLang="en-US" sz="2000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会場</a:t>
            </a: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E7509054-B144-A6C7-8D15-7B17DB3474FE}"/>
              </a:ext>
            </a:extLst>
          </p:cNvPr>
          <p:cNvSpPr/>
          <p:nvPr/>
        </p:nvSpPr>
        <p:spPr>
          <a:xfrm>
            <a:off x="642288" y="6815916"/>
            <a:ext cx="697627" cy="40011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ja-JP" altLang="en-US" sz="2000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回数</a:t>
            </a:r>
          </a:p>
        </p:txBody>
      </p:sp>
      <p:pic>
        <p:nvPicPr>
          <p:cNvPr id="1026" name="Picture 2" descr="C:\Users\TSUKAMOTO\Desktop\アスクル\セミナー\枠.png">
            <a:extLst>
              <a:ext uri="{FF2B5EF4-FFF2-40B4-BE49-F238E27FC236}">
                <a16:creationId xmlns:a16="http://schemas.microsoft.com/office/drawing/2014/main" id="{185ACE42-B998-BB28-0BAF-6FE4E7B6DB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560" y="7264126"/>
            <a:ext cx="6538912" cy="154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33DC23E7-9598-7D5B-3973-63B7AB64E413}"/>
              </a:ext>
            </a:extLst>
          </p:cNvPr>
          <p:cNvSpPr/>
          <p:nvPr/>
        </p:nvSpPr>
        <p:spPr>
          <a:xfrm>
            <a:off x="591261" y="7318940"/>
            <a:ext cx="96545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000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申込</a:t>
            </a:r>
            <a:endParaRPr lang="en-US" altLang="ja-JP" sz="2000" b="1" dirty="0">
              <a:solidFill>
                <a:schemeClr val="bg1"/>
              </a:solidFill>
              <a:latin typeface="小塚ゴシック Pro B" pitchFamily="34" charset="-128"/>
              <a:ea typeface="小塚ゴシック Pro B" pitchFamily="34" charset="-128"/>
            </a:endParaRPr>
          </a:p>
          <a:p>
            <a:pPr algn="ctr"/>
            <a:r>
              <a:rPr lang="ja-JP" altLang="en-US" sz="2000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方法</a:t>
            </a: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624F4176-7CF5-C664-429A-67DBD3B58692}"/>
              </a:ext>
            </a:extLst>
          </p:cNvPr>
          <p:cNvSpPr/>
          <p:nvPr/>
        </p:nvSpPr>
        <p:spPr>
          <a:xfrm>
            <a:off x="591261" y="8081433"/>
            <a:ext cx="965458" cy="7096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留意</a:t>
            </a:r>
            <a:endParaRPr lang="en-US" altLang="ja-JP" b="1" dirty="0">
              <a:solidFill>
                <a:schemeClr val="bg1"/>
              </a:solidFill>
              <a:latin typeface="小塚ゴシック Pro B" pitchFamily="34" charset="-128"/>
              <a:ea typeface="小塚ゴシック Pro B" pitchFamily="34" charset="-128"/>
            </a:endParaRPr>
          </a:p>
          <a:p>
            <a:pPr algn="ctr"/>
            <a:r>
              <a:rPr lang="ja-JP" altLang="en-US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事項</a:t>
            </a: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06CFB4F7-9F57-E0C4-C077-2EBBEBB544C5}"/>
              </a:ext>
            </a:extLst>
          </p:cNvPr>
          <p:cNvSpPr/>
          <p:nvPr/>
        </p:nvSpPr>
        <p:spPr>
          <a:xfrm>
            <a:off x="1493655" y="8085981"/>
            <a:ext cx="56403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800" b="1" dirty="0">
                <a:latin typeface="小塚ゴシック Pro B" pitchFamily="34" charset="-128"/>
                <a:ea typeface="小塚ゴシック Pro B" pitchFamily="34" charset="-128"/>
              </a:rPr>
              <a:t>専門家派遣当日の会場手配や運営、</a:t>
            </a:r>
            <a:r>
              <a:rPr lang="en-US" altLang="ja-JP" sz="1800" b="1" dirty="0">
                <a:latin typeface="小塚ゴシック Pro B" pitchFamily="34" charset="-128"/>
                <a:ea typeface="小塚ゴシック Pro B" pitchFamily="34" charset="-128"/>
              </a:rPr>
              <a:t>2</a:t>
            </a:r>
            <a:r>
              <a:rPr lang="ja-JP" altLang="en-US" sz="1800" b="1" dirty="0">
                <a:latin typeface="小塚ゴシック Pro B" pitchFamily="34" charset="-128"/>
                <a:ea typeface="小塚ゴシック Pro B" pitchFamily="34" charset="-128"/>
              </a:rPr>
              <a:t>回目以降の日程調整は、専門家と申込者とで行ってください。</a:t>
            </a: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A6F1041E-B17B-93E6-0236-328A471E807E}"/>
              </a:ext>
            </a:extLst>
          </p:cNvPr>
          <p:cNvSpPr/>
          <p:nvPr/>
        </p:nvSpPr>
        <p:spPr>
          <a:xfrm>
            <a:off x="602212" y="9596120"/>
            <a:ext cx="777777" cy="4616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ts val="600"/>
              </a:spcBef>
            </a:pPr>
            <a:r>
              <a:rPr lang="en-US" altLang="ja-JP" sz="2400" b="1" dirty="0">
                <a:solidFill>
                  <a:schemeClr val="accent5">
                    <a:lumMod val="50000"/>
                  </a:schemeClr>
                </a:solidFill>
                <a:latin typeface="小塚ゴシック Pro B" pitchFamily="34" charset="-128"/>
                <a:ea typeface="小塚ゴシック Pro B" pitchFamily="34" charset="-128"/>
              </a:rPr>
              <a:t>TEL</a:t>
            </a:r>
            <a:endParaRPr lang="ja-JP" altLang="en-US" sz="2400" b="1" dirty="0">
              <a:solidFill>
                <a:schemeClr val="accent5">
                  <a:lumMod val="50000"/>
                </a:schemeClr>
              </a:solidFill>
              <a:latin typeface="小塚ゴシック Pro B" pitchFamily="34" charset="-128"/>
              <a:ea typeface="小塚ゴシック Pro B" pitchFamily="34" charset="-128"/>
            </a:endParaRP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8B84B420-9464-2389-6C6D-60923096263F}"/>
              </a:ext>
            </a:extLst>
          </p:cNvPr>
          <p:cNvSpPr/>
          <p:nvPr/>
        </p:nvSpPr>
        <p:spPr>
          <a:xfrm>
            <a:off x="1458025" y="9503787"/>
            <a:ext cx="322716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3600" b="1" dirty="0">
                <a:solidFill>
                  <a:schemeClr val="bg1"/>
                </a:solidFill>
                <a:latin typeface="小塚ゴシック Pro H" pitchFamily="34" charset="-128"/>
                <a:ea typeface="小塚ゴシック Pro H" pitchFamily="34" charset="-128"/>
              </a:rPr>
              <a:t>096-353-4666</a:t>
            </a:r>
            <a:endParaRPr lang="ja-JP" altLang="en-US" sz="3600" b="1" dirty="0">
              <a:solidFill>
                <a:schemeClr val="bg1"/>
              </a:solidFill>
              <a:latin typeface="小塚ゴシック Pro H" pitchFamily="34" charset="-128"/>
              <a:ea typeface="小塚ゴシック Pro H" pitchFamily="34" charset="-128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37053788-B4A7-8B28-E481-6D4506609B78}"/>
              </a:ext>
            </a:extLst>
          </p:cNvPr>
          <p:cNvSpPr/>
          <p:nvPr/>
        </p:nvSpPr>
        <p:spPr>
          <a:xfrm>
            <a:off x="1487603" y="7334284"/>
            <a:ext cx="589106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800" b="1" dirty="0">
                <a:latin typeface="小塚ゴシック Pro B" pitchFamily="34" charset="-128"/>
                <a:ea typeface="小塚ゴシック Pro B" pitchFamily="34" charset="-128"/>
              </a:rPr>
              <a:t>申込用紙に必要事項をご記入の上、熊本県商店街振興組合連合会へ提出してください</a:t>
            </a:r>
          </a:p>
        </p:txBody>
      </p:sp>
      <p:grpSp>
        <p:nvGrpSpPr>
          <p:cNvPr id="48" name="グループ化 47">
            <a:extLst>
              <a:ext uri="{FF2B5EF4-FFF2-40B4-BE49-F238E27FC236}">
                <a16:creationId xmlns:a16="http://schemas.microsoft.com/office/drawing/2014/main" id="{7BCD5B53-2A62-EF45-8D21-114BAE004E11}"/>
              </a:ext>
            </a:extLst>
          </p:cNvPr>
          <p:cNvGrpSpPr/>
          <p:nvPr/>
        </p:nvGrpSpPr>
        <p:grpSpPr>
          <a:xfrm>
            <a:off x="5929117" y="5552705"/>
            <a:ext cx="1621613" cy="1621613"/>
            <a:chOff x="5929117" y="5552705"/>
            <a:chExt cx="1621613" cy="1621613"/>
          </a:xfrm>
        </p:grpSpPr>
        <p:pic>
          <p:nvPicPr>
            <p:cNvPr id="18" name="Picture 2" descr="C:\Users\TSUKAMOTO\Desktop\アスクル\セミナー\赤丸.png">
              <a:extLst>
                <a:ext uri="{FF2B5EF4-FFF2-40B4-BE49-F238E27FC236}">
                  <a16:creationId xmlns:a16="http://schemas.microsoft.com/office/drawing/2014/main" id="{83D8AD73-9295-9975-4226-6C7FC8DA476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29117" y="5552705"/>
              <a:ext cx="1621613" cy="16216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40735086-DBAE-BD50-51C7-6D1CDEC09A88}"/>
                </a:ext>
              </a:extLst>
            </p:cNvPr>
            <p:cNvSpPr/>
            <p:nvPr/>
          </p:nvSpPr>
          <p:spPr>
            <a:xfrm>
              <a:off x="6101442" y="6709980"/>
              <a:ext cx="1276962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b="1" dirty="0">
                  <a:solidFill>
                    <a:schemeClr val="bg1"/>
                  </a:solidFill>
                  <a:latin typeface="小塚ゴシック Pro B" pitchFamily="34" charset="-128"/>
                  <a:ea typeface="小塚ゴシック Pro B" pitchFamily="34" charset="-128"/>
                </a:rPr>
                <a:t> </a:t>
              </a:r>
              <a:r>
                <a:rPr lang="en-US" altLang="ja-JP" sz="1600" b="1" dirty="0">
                  <a:solidFill>
                    <a:schemeClr val="bg1"/>
                  </a:solidFill>
                  <a:latin typeface="小塚ゴシック Pro B" pitchFamily="34" charset="-128"/>
                  <a:ea typeface="小塚ゴシック Pro B" pitchFamily="34" charset="-128"/>
                </a:rPr>
                <a:t>5</a:t>
              </a:r>
              <a:r>
                <a:rPr lang="ja-JP" altLang="en-US" sz="1600" b="1" dirty="0">
                  <a:solidFill>
                    <a:schemeClr val="bg1"/>
                  </a:solidFill>
                  <a:latin typeface="小塚ゴシック Pro B" pitchFamily="34" charset="-128"/>
                  <a:ea typeface="小塚ゴシック Pro B" pitchFamily="34" charset="-128"/>
                </a:rPr>
                <a:t>団体まで</a:t>
              </a:r>
            </a:p>
          </p:txBody>
        </p:sp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285CA824-BD9C-D30F-A89E-050433AFF292}"/>
                </a:ext>
              </a:extLst>
            </p:cNvPr>
            <p:cNvSpPr/>
            <p:nvPr/>
          </p:nvSpPr>
          <p:spPr>
            <a:xfrm>
              <a:off x="6033736" y="6051354"/>
              <a:ext cx="1412374" cy="76944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4400" b="1" dirty="0">
                  <a:solidFill>
                    <a:schemeClr val="bg1"/>
                  </a:solidFill>
                  <a:latin typeface="小塚ゴシック Pro B" pitchFamily="34" charset="-128"/>
                  <a:ea typeface="小塚ゴシック Pro B" pitchFamily="34" charset="-128"/>
                </a:rPr>
                <a:t>無料</a:t>
              </a:r>
            </a:p>
          </p:txBody>
        </p:sp>
        <p:sp>
          <p:nvSpPr>
            <p:cNvPr id="43" name="正方形/長方形 42">
              <a:extLst>
                <a:ext uri="{FF2B5EF4-FFF2-40B4-BE49-F238E27FC236}">
                  <a16:creationId xmlns:a16="http://schemas.microsoft.com/office/drawing/2014/main" id="{77A2D123-DEED-DF9B-2968-E41123611FEF}"/>
                </a:ext>
              </a:extLst>
            </p:cNvPr>
            <p:cNvSpPr/>
            <p:nvPr/>
          </p:nvSpPr>
          <p:spPr>
            <a:xfrm>
              <a:off x="6212424" y="5737074"/>
              <a:ext cx="1054999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b="1" dirty="0">
                  <a:solidFill>
                    <a:schemeClr val="bg1"/>
                  </a:solidFill>
                  <a:latin typeface="小塚ゴシック Pro B" pitchFamily="34" charset="-128"/>
                  <a:ea typeface="小塚ゴシック Pro B" pitchFamily="34" charset="-128"/>
                </a:rPr>
                <a:t>派遣費用</a:t>
              </a:r>
            </a:p>
          </p:txBody>
        </p:sp>
      </p:grp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DBE768EA-05E2-7050-E777-73F75D67020B}"/>
              </a:ext>
            </a:extLst>
          </p:cNvPr>
          <p:cNvSpPr txBox="1"/>
          <p:nvPr/>
        </p:nvSpPr>
        <p:spPr>
          <a:xfrm>
            <a:off x="122808" y="-30211"/>
            <a:ext cx="76142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dirty="0">
                <a:solidFill>
                  <a:schemeClr val="bg1"/>
                </a:solidFill>
                <a:ea typeface="小塚ゴシック Pro B"/>
              </a:rPr>
              <a:t>熊</a:t>
            </a:r>
            <a:r>
              <a:rPr lang="ja-JP" altLang="en-US" sz="1400" b="1" dirty="0">
                <a:solidFill>
                  <a:schemeClr val="bg1"/>
                </a:solidFill>
                <a:ea typeface="小塚ゴシック Pro B"/>
              </a:rPr>
              <a:t> </a:t>
            </a:r>
            <a:r>
              <a:rPr kumimoji="1" lang="ja-JP" altLang="en-US" sz="1400" b="1" dirty="0">
                <a:solidFill>
                  <a:schemeClr val="bg1"/>
                </a:solidFill>
                <a:ea typeface="小塚ゴシック Pro B"/>
              </a:rPr>
              <a:t>本 市 委 託 事 業</a:t>
            </a:r>
          </a:p>
        </p:txBody>
      </p:sp>
    </p:spTree>
    <p:extLst>
      <p:ext uri="{BB962C8B-B14F-4D97-AF65-F5344CB8AC3E}">
        <p14:creationId xmlns:p14="http://schemas.microsoft.com/office/powerpoint/2010/main" val="1368670206"/>
      </p:ext>
    </p:extLst>
  </p:cSld>
  <p:clrMapOvr>
    <a:masterClrMapping/>
  </p:clrMapOvr>
</p:sld>
</file>

<file path=ppt/theme/theme1.xml><?xml version="1.0" encoding="utf-8"?>
<a:theme xmlns:a="http://schemas.openxmlformats.org/drawingml/2006/main" name="11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D14BBAA0-EBDA-4F80-B5E5-6A060B58EB30}" vid="{E91C9F3B-FA2D-4D28-9E30-9B6A997020B2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11</Template>
  <TotalTime>157</TotalTime>
  <Words>495</Words>
  <Application>Microsoft Office PowerPoint</Application>
  <PresentationFormat>ユーザー設定</PresentationFormat>
  <Paragraphs>77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HGS創英角ｺﾞｼｯｸUB</vt:lpstr>
      <vt:lpstr>Meiryo UI</vt:lpstr>
      <vt:lpstr>小塚ゴシック Pro B</vt:lpstr>
      <vt:lpstr>小塚ゴシック Pro H</vt:lpstr>
      <vt:lpstr>Arial</vt:lpstr>
      <vt:lpstr>Calibri</vt:lpstr>
      <vt:lpstr>Calibri Light</vt:lpstr>
      <vt:lpstr>11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>中村　文彦</cp:lastModifiedBy>
  <cp:revision>11</cp:revision>
  <cp:lastPrinted>2026-04-27T01:33:07Z</cp:lastPrinted>
  <dcterms:created xsi:type="dcterms:W3CDTF">2013-07-04T11:22:33Z</dcterms:created>
  <dcterms:modified xsi:type="dcterms:W3CDTF">2026-04-27T01:36:29Z</dcterms:modified>
</cp:coreProperties>
</file>