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
  </p:notesMasterIdLst>
  <p:sldIdLst>
    <p:sldId id="262" r:id="rId2"/>
  </p:sldIdLst>
  <p:sldSz cx="7775575" cy="10907713"/>
  <p:notesSz cx="6807200" cy="9939338"/>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2303"/>
    <a:srgbClr val="1C4295"/>
    <a:srgbClr val="FF5050"/>
    <a:srgbClr val="D2DDF6"/>
    <a:srgbClr val="FF7C80"/>
    <a:srgbClr val="FF9999"/>
    <a:srgbClr val="F4F4F4"/>
    <a:srgbClr val="E6D6C3"/>
    <a:srgbClr val="EAE0DE"/>
    <a:srgbClr val="5A1B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0" d="100"/>
          <a:sy n="40" d="100"/>
        </p:scale>
        <p:origin x="2232" y="44"/>
      </p:cViewPr>
      <p:guideLst>
        <p:guide orient="horz" pos="3435"/>
        <p:guide pos="24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6" cy="498693"/>
          </a:xfrm>
          <a:prstGeom prst="rect">
            <a:avLst/>
          </a:prstGeom>
        </p:spPr>
        <p:txBody>
          <a:bodyPr vert="horz" lIns="91586" tIns="45793" rIns="91586" bIns="4579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8693"/>
          </a:xfrm>
          <a:prstGeom prst="rect">
            <a:avLst/>
          </a:prstGeom>
        </p:spPr>
        <p:txBody>
          <a:bodyPr vert="horz" lIns="91586" tIns="45793" rIns="91586" bIns="45793" rtlCol="0"/>
          <a:lstStyle>
            <a:lvl1pPr algn="r">
              <a:defRPr sz="1200"/>
            </a:lvl1pPr>
          </a:lstStyle>
          <a:p>
            <a:fld id="{70F99883-74AE-4A2C-81B7-5B86A08198C0}" type="datetimeFigureOut">
              <a:rPr kumimoji="1" lang="ja-JP" altLang="en-US" smtClean="0"/>
              <a:t>2026/4/28</a:t>
            </a:fld>
            <a:endParaRPr kumimoji="1" lang="ja-JP" altLang="en-US"/>
          </a:p>
        </p:txBody>
      </p:sp>
      <p:sp>
        <p:nvSpPr>
          <p:cNvPr id="4" name="スライド イメージ プレースホルダー 3"/>
          <p:cNvSpPr>
            <a:spLocks noGrp="1" noRot="1" noChangeAspect="1"/>
          </p:cNvSpPr>
          <p:nvPr>
            <p:ph type="sldImg" idx="2"/>
          </p:nvPr>
        </p:nvSpPr>
        <p:spPr>
          <a:xfrm>
            <a:off x="2208213" y="1241425"/>
            <a:ext cx="2390775" cy="3355975"/>
          </a:xfrm>
          <a:prstGeom prst="rect">
            <a:avLst/>
          </a:prstGeom>
          <a:noFill/>
          <a:ln w="12700">
            <a:solidFill>
              <a:prstClr val="black"/>
            </a:solidFill>
          </a:ln>
        </p:spPr>
        <p:txBody>
          <a:bodyPr vert="horz" lIns="91586" tIns="45793" rIns="91586" bIns="45793"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586" tIns="45793" rIns="91586" bIns="457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8"/>
            <a:ext cx="2949786" cy="498692"/>
          </a:xfrm>
          <a:prstGeom prst="rect">
            <a:avLst/>
          </a:prstGeom>
        </p:spPr>
        <p:txBody>
          <a:bodyPr vert="horz" lIns="91586" tIns="45793" rIns="91586" bIns="4579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6" cy="498692"/>
          </a:xfrm>
          <a:prstGeom prst="rect">
            <a:avLst/>
          </a:prstGeom>
        </p:spPr>
        <p:txBody>
          <a:bodyPr vert="horz" lIns="91586" tIns="45793" rIns="91586" bIns="45793" rtlCol="0" anchor="b"/>
          <a:lstStyle>
            <a:lvl1pPr algn="r">
              <a:defRPr sz="12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515871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55172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4829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71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0488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01440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75215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601266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25992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13792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9020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smtClean="0"/>
              <a:t>4/28/2026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4430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903673"/>
            <a:ext cx="6706433" cy="69208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10109836"/>
            <a:ext cx="1749504" cy="580735"/>
          </a:xfrm>
          <a:prstGeom prst="rect">
            <a:avLst/>
          </a:prstGeom>
        </p:spPr>
        <p:txBody>
          <a:bodyPr vert="horz" lIns="91440" tIns="45720" rIns="91440" bIns="45720" rtlCol="0" anchor="ctr"/>
          <a:lstStyle>
            <a:lvl1pPr algn="l">
              <a:defRPr sz="1020">
                <a:solidFill>
                  <a:schemeClr val="tx1">
                    <a:tint val="75000"/>
                  </a:schemeClr>
                </a:solidFill>
              </a:defRPr>
            </a:lvl1pPr>
          </a:lstStyle>
          <a:p>
            <a:fld id="{C764DE79-268F-4C1A-8933-263129D2AF90}" type="datetimeFigureOut">
              <a:rPr lang="en-US" smtClean="0"/>
              <a:t>4/28/2026</a:t>
            </a:fld>
            <a:endParaRPr lang="en-US" dirty="0"/>
          </a:p>
        </p:txBody>
      </p:sp>
      <p:sp>
        <p:nvSpPr>
          <p:cNvPr id="5" name="Footer Placeholder 4"/>
          <p:cNvSpPr>
            <a:spLocks noGrp="1"/>
          </p:cNvSpPr>
          <p:nvPr>
            <p:ph type="ftr" sz="quarter" idx="3"/>
          </p:nvPr>
        </p:nvSpPr>
        <p:spPr>
          <a:xfrm>
            <a:off x="2575659" y="10109836"/>
            <a:ext cx="2624257" cy="580735"/>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91500" y="10109836"/>
            <a:ext cx="1749504" cy="580735"/>
          </a:xfrm>
          <a:prstGeom prst="rect">
            <a:avLst/>
          </a:prstGeom>
        </p:spPr>
        <p:txBody>
          <a:bodyPr vert="horz" lIns="91440" tIns="45720" rIns="91440" bIns="45720" rtlCol="0" anchor="ctr"/>
          <a:lstStyle>
            <a:lvl1pPr algn="r">
              <a:defRPr sz="102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17804887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2B1E2-6777-8481-6782-CECBBFE82F6C}"/>
            </a:ext>
          </a:extLst>
        </p:cNvPr>
        <p:cNvGrpSpPr/>
        <p:nvPr/>
      </p:nvGrpSpPr>
      <p:grpSpPr>
        <a:xfrm>
          <a:off x="0" y="0"/>
          <a:ext cx="0" cy="0"/>
          <a:chOff x="0" y="0"/>
          <a:chExt cx="0" cy="0"/>
        </a:xfrm>
      </p:grpSpPr>
      <p:sp>
        <p:nvSpPr>
          <p:cNvPr id="1030" name="正方形/長方形 1029">
            <a:extLst>
              <a:ext uri="{FF2B5EF4-FFF2-40B4-BE49-F238E27FC236}">
                <a16:creationId xmlns:a16="http://schemas.microsoft.com/office/drawing/2014/main" id="{0981970A-FFED-29BB-8937-9C199B6B1A4E}"/>
              </a:ext>
            </a:extLst>
          </p:cNvPr>
          <p:cNvSpPr/>
          <p:nvPr/>
        </p:nvSpPr>
        <p:spPr>
          <a:xfrm>
            <a:off x="11303" y="8909705"/>
            <a:ext cx="7764272" cy="1992025"/>
          </a:xfrm>
          <a:prstGeom prst="rect">
            <a:avLst/>
          </a:prstGeom>
          <a:solidFill>
            <a:schemeClr val="accent2"/>
          </a:solidFill>
          <a:ln>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9ADF2182-54AE-05DF-4E5C-3A202A4418FA}"/>
              </a:ext>
            </a:extLst>
          </p:cNvPr>
          <p:cNvSpPr txBox="1"/>
          <p:nvPr/>
        </p:nvSpPr>
        <p:spPr>
          <a:xfrm>
            <a:off x="-38500" y="-52622"/>
            <a:ext cx="7775575" cy="352704"/>
          </a:xfrm>
          <a:prstGeom prst="rect">
            <a:avLst/>
          </a:prstGeom>
          <a:solidFill>
            <a:schemeClr val="accent2"/>
          </a:solidFill>
        </p:spPr>
        <p:txBody>
          <a:bodyPr wrap="square" rtlCol="0">
            <a:noAutofit/>
          </a:bodyPr>
          <a:lstStyle/>
          <a:p>
            <a:endParaRPr kumimoji="1" lang="ja-JP" altLang="en-US" dirty="0"/>
          </a:p>
        </p:txBody>
      </p:sp>
      <p:sp>
        <p:nvSpPr>
          <p:cNvPr id="3" name="正方形/長方形 2">
            <a:extLst>
              <a:ext uri="{FF2B5EF4-FFF2-40B4-BE49-F238E27FC236}">
                <a16:creationId xmlns:a16="http://schemas.microsoft.com/office/drawing/2014/main" id="{E2159555-69AE-E4BB-F6FB-32BCC4F27173}"/>
              </a:ext>
            </a:extLst>
          </p:cNvPr>
          <p:cNvSpPr/>
          <p:nvPr/>
        </p:nvSpPr>
        <p:spPr>
          <a:xfrm>
            <a:off x="1143736" y="464295"/>
            <a:ext cx="6340197" cy="461665"/>
          </a:xfrm>
          <a:prstGeom prst="rect">
            <a:avLst/>
          </a:prstGeom>
        </p:spPr>
        <p:txBody>
          <a:bodyPr wrap="none">
            <a:spAutoFit/>
          </a:bodyPr>
          <a:lstStyle/>
          <a:p>
            <a:r>
              <a:rPr lang="ja-JP" altLang="en-US" sz="2400" b="1" dirty="0">
                <a:solidFill>
                  <a:schemeClr val="accent2"/>
                </a:solidFill>
                <a:latin typeface="小塚ゴシック Pro B" pitchFamily="34" charset="-128"/>
                <a:ea typeface="小塚ゴシック Pro B" pitchFamily="34" charset="-128"/>
              </a:rPr>
              <a:t>～商店街の取組を、より効果的・持続的に～</a:t>
            </a:r>
          </a:p>
        </p:txBody>
      </p:sp>
      <p:sp>
        <p:nvSpPr>
          <p:cNvPr id="6" name="正方形/長方形 5">
            <a:extLst>
              <a:ext uri="{FF2B5EF4-FFF2-40B4-BE49-F238E27FC236}">
                <a16:creationId xmlns:a16="http://schemas.microsoft.com/office/drawing/2014/main" id="{129FC44D-F2FB-BC63-6A73-D082189D9EB0}"/>
              </a:ext>
            </a:extLst>
          </p:cNvPr>
          <p:cNvSpPr/>
          <p:nvPr/>
        </p:nvSpPr>
        <p:spPr>
          <a:xfrm>
            <a:off x="122808" y="1002709"/>
            <a:ext cx="7520007" cy="1323439"/>
          </a:xfrm>
          <a:prstGeom prst="rect">
            <a:avLst/>
          </a:prstGeom>
        </p:spPr>
        <p:txBody>
          <a:bodyPr wrap="none">
            <a:spAutoFit/>
          </a:bodyPr>
          <a:lstStyle/>
          <a:p>
            <a:pPr algn="ctr"/>
            <a:r>
              <a:rPr lang="ja-JP" altLang="en-US" sz="4400" b="1" dirty="0">
                <a:solidFill>
                  <a:schemeClr val="accent2"/>
                </a:solidFill>
                <a:latin typeface="小塚ゴシック Pro B" pitchFamily="34" charset="-128"/>
                <a:ea typeface="小塚ゴシック Pro B" pitchFamily="34" charset="-128"/>
              </a:rPr>
              <a:t>商店街地域課題解決支援事業</a:t>
            </a:r>
            <a:endParaRPr lang="en-US" altLang="ja-JP" sz="4400" b="1" dirty="0">
              <a:solidFill>
                <a:schemeClr val="accent2"/>
              </a:solidFill>
              <a:latin typeface="小塚ゴシック Pro B" pitchFamily="34" charset="-128"/>
              <a:ea typeface="小塚ゴシック Pro B" pitchFamily="34" charset="-128"/>
            </a:endParaRPr>
          </a:p>
          <a:p>
            <a:pPr algn="ctr"/>
            <a:r>
              <a:rPr lang="ja-JP" altLang="en-US" sz="3600" b="1" dirty="0">
                <a:solidFill>
                  <a:schemeClr val="accent2"/>
                </a:solidFill>
                <a:latin typeface="小塚ゴシック Pro B" pitchFamily="34" charset="-128"/>
                <a:ea typeface="小塚ゴシック Pro B" pitchFamily="34" charset="-128"/>
              </a:rPr>
              <a:t>（モデル育成事業）</a:t>
            </a:r>
            <a:endParaRPr lang="en-US" altLang="ja-JP" sz="3600" b="1" dirty="0">
              <a:solidFill>
                <a:schemeClr val="accent2"/>
              </a:solidFill>
              <a:latin typeface="小塚ゴシック Pro B" pitchFamily="34" charset="-128"/>
              <a:ea typeface="小塚ゴシック Pro B" pitchFamily="34" charset="-128"/>
            </a:endParaRPr>
          </a:p>
        </p:txBody>
      </p:sp>
      <p:sp>
        <p:nvSpPr>
          <p:cNvPr id="8" name="正方形/長方形 7">
            <a:extLst>
              <a:ext uri="{FF2B5EF4-FFF2-40B4-BE49-F238E27FC236}">
                <a16:creationId xmlns:a16="http://schemas.microsoft.com/office/drawing/2014/main" id="{9721197B-9256-F777-1C45-509F771E75D7}"/>
              </a:ext>
            </a:extLst>
          </p:cNvPr>
          <p:cNvSpPr/>
          <p:nvPr/>
        </p:nvSpPr>
        <p:spPr>
          <a:xfrm>
            <a:off x="546538" y="2841739"/>
            <a:ext cx="2289638" cy="830997"/>
          </a:xfrm>
          <a:prstGeom prst="rect">
            <a:avLst/>
          </a:prstGeom>
        </p:spPr>
        <p:txBody>
          <a:bodyPr wrap="square">
            <a:spAutoFit/>
          </a:bodyPr>
          <a:lstStyle/>
          <a:p>
            <a:pPr algn="ctr"/>
            <a:r>
              <a:rPr lang="ja-JP" altLang="en-US" sz="1600" b="1" dirty="0">
                <a:solidFill>
                  <a:schemeClr val="accent2"/>
                </a:solidFill>
                <a:latin typeface="小塚ゴシック Pro B" pitchFamily="34" charset="-128"/>
                <a:ea typeface="小塚ゴシック Pro B" pitchFamily="34" charset="-128"/>
              </a:rPr>
              <a:t>課題解決支援事業の</a:t>
            </a:r>
            <a:endParaRPr lang="en-US" altLang="ja-JP" sz="1600" b="1" dirty="0">
              <a:solidFill>
                <a:schemeClr val="accent2"/>
              </a:solidFill>
              <a:latin typeface="小塚ゴシック Pro B" pitchFamily="34" charset="-128"/>
              <a:ea typeface="小塚ゴシック Pro B" pitchFamily="34" charset="-128"/>
            </a:endParaRPr>
          </a:p>
          <a:p>
            <a:pPr algn="ctr"/>
            <a:r>
              <a:rPr lang="ja-JP" altLang="en-US" sz="1600" b="1" dirty="0">
                <a:solidFill>
                  <a:schemeClr val="accent2"/>
                </a:solidFill>
                <a:latin typeface="小塚ゴシック Pro B" pitchFamily="34" charset="-128"/>
                <a:ea typeface="小塚ゴシック Pro B" pitchFamily="34" charset="-128"/>
              </a:rPr>
              <a:t>取組を継続・発展</a:t>
            </a:r>
            <a:endParaRPr lang="en-US" altLang="ja-JP" sz="1600" b="1" dirty="0">
              <a:solidFill>
                <a:schemeClr val="accent2"/>
              </a:solidFill>
              <a:latin typeface="小塚ゴシック Pro B" pitchFamily="34" charset="-128"/>
              <a:ea typeface="小塚ゴシック Pro B" pitchFamily="34" charset="-128"/>
            </a:endParaRPr>
          </a:p>
          <a:p>
            <a:pPr algn="ctr"/>
            <a:r>
              <a:rPr lang="ja-JP" altLang="en-US" sz="1600" b="1" dirty="0">
                <a:solidFill>
                  <a:schemeClr val="accent2"/>
                </a:solidFill>
                <a:latin typeface="小塚ゴシック Pro B" pitchFamily="34" charset="-128"/>
                <a:ea typeface="小塚ゴシック Pro B" pitchFamily="34" charset="-128"/>
              </a:rPr>
              <a:t>させたい</a:t>
            </a:r>
          </a:p>
        </p:txBody>
      </p:sp>
      <p:sp>
        <p:nvSpPr>
          <p:cNvPr id="12" name="正方形/長方形 11">
            <a:extLst>
              <a:ext uri="{FF2B5EF4-FFF2-40B4-BE49-F238E27FC236}">
                <a16:creationId xmlns:a16="http://schemas.microsoft.com/office/drawing/2014/main" id="{A634ABA1-E2C8-30FC-2201-FD76B940938E}"/>
              </a:ext>
            </a:extLst>
          </p:cNvPr>
          <p:cNvSpPr/>
          <p:nvPr/>
        </p:nvSpPr>
        <p:spPr>
          <a:xfrm>
            <a:off x="5255288" y="2846378"/>
            <a:ext cx="1943097" cy="830997"/>
          </a:xfrm>
          <a:prstGeom prst="rect">
            <a:avLst/>
          </a:prstGeom>
        </p:spPr>
        <p:txBody>
          <a:bodyPr wrap="square">
            <a:spAutoFit/>
          </a:bodyPr>
          <a:lstStyle/>
          <a:p>
            <a:pPr algn="ctr"/>
            <a:r>
              <a:rPr lang="ja-JP" altLang="en-US" sz="1600" b="1" dirty="0">
                <a:solidFill>
                  <a:schemeClr val="accent2"/>
                </a:solidFill>
                <a:latin typeface="小塚ゴシック Pro B" pitchFamily="34" charset="-128"/>
                <a:ea typeface="小塚ゴシック Pro B" pitchFamily="34" charset="-128"/>
              </a:rPr>
              <a:t>単発で終わらない</a:t>
            </a:r>
          </a:p>
          <a:p>
            <a:pPr algn="ctr"/>
            <a:r>
              <a:rPr lang="ja-JP" altLang="en-US" sz="1600" b="1" dirty="0">
                <a:solidFill>
                  <a:schemeClr val="accent2"/>
                </a:solidFill>
                <a:latin typeface="小塚ゴシック Pro B" pitchFamily="34" charset="-128"/>
                <a:ea typeface="小塚ゴシック Pro B" pitchFamily="34" charset="-128"/>
              </a:rPr>
              <a:t>商店街の主要な</a:t>
            </a:r>
            <a:endParaRPr lang="en-US" altLang="ja-JP" sz="1600" b="1" dirty="0">
              <a:solidFill>
                <a:schemeClr val="accent2"/>
              </a:solidFill>
              <a:latin typeface="小塚ゴシック Pro B" pitchFamily="34" charset="-128"/>
              <a:ea typeface="小塚ゴシック Pro B" pitchFamily="34" charset="-128"/>
            </a:endParaRPr>
          </a:p>
          <a:p>
            <a:pPr algn="ctr"/>
            <a:r>
              <a:rPr lang="ja-JP" altLang="en-US" sz="1600" b="1" dirty="0">
                <a:solidFill>
                  <a:schemeClr val="accent2"/>
                </a:solidFill>
                <a:latin typeface="小塚ゴシック Pro B" pitchFamily="34" charset="-128"/>
                <a:ea typeface="小塚ゴシック Pro B" pitchFamily="34" charset="-128"/>
              </a:rPr>
              <a:t>事業に育てたい</a:t>
            </a:r>
          </a:p>
        </p:txBody>
      </p:sp>
      <p:sp>
        <p:nvSpPr>
          <p:cNvPr id="17" name="正方形/長方形 16">
            <a:extLst>
              <a:ext uri="{FF2B5EF4-FFF2-40B4-BE49-F238E27FC236}">
                <a16:creationId xmlns:a16="http://schemas.microsoft.com/office/drawing/2014/main" id="{8FC3AB5E-F940-6B47-D5EE-DDF468901383}"/>
              </a:ext>
            </a:extLst>
          </p:cNvPr>
          <p:cNvSpPr/>
          <p:nvPr/>
        </p:nvSpPr>
        <p:spPr>
          <a:xfrm>
            <a:off x="1651418" y="5673448"/>
            <a:ext cx="4692310" cy="400110"/>
          </a:xfrm>
          <a:prstGeom prst="rect">
            <a:avLst/>
          </a:prstGeom>
        </p:spPr>
        <p:txBody>
          <a:bodyPr wrap="none">
            <a:spAutoFit/>
          </a:bodyPr>
          <a:lstStyle/>
          <a:p>
            <a:r>
              <a:rPr lang="ja-JP" altLang="en-US" sz="2000" b="1" dirty="0">
                <a:solidFill>
                  <a:srgbClr val="FF0000"/>
                </a:solidFill>
                <a:latin typeface="小塚ゴシック Pro B" pitchFamily="34" charset="-128"/>
                <a:ea typeface="小塚ゴシック Pro B" pitchFamily="34" charset="-128"/>
              </a:rPr>
              <a:t>令和</a:t>
            </a:r>
            <a:r>
              <a:rPr lang="en-US" altLang="ja-JP" sz="2000" b="1" dirty="0">
                <a:solidFill>
                  <a:srgbClr val="FF0000"/>
                </a:solidFill>
                <a:latin typeface="小塚ゴシック Pro B" pitchFamily="34" charset="-128"/>
                <a:ea typeface="小塚ゴシック Pro B" pitchFamily="34" charset="-128"/>
              </a:rPr>
              <a:t>7</a:t>
            </a:r>
            <a:r>
              <a:rPr lang="ja-JP" altLang="en-US" sz="2000" b="1" dirty="0">
                <a:solidFill>
                  <a:srgbClr val="FF0000"/>
                </a:solidFill>
                <a:latin typeface="小塚ゴシック Pro B" pitchFamily="34" charset="-128"/>
                <a:ea typeface="小塚ゴシック Pro B" pitchFamily="34" charset="-128"/>
              </a:rPr>
              <a:t>年度課題解決事業を実施した団体</a:t>
            </a:r>
          </a:p>
        </p:txBody>
      </p:sp>
      <p:sp>
        <p:nvSpPr>
          <p:cNvPr id="19" name="正方形/長方形 18">
            <a:extLst>
              <a:ext uri="{FF2B5EF4-FFF2-40B4-BE49-F238E27FC236}">
                <a16:creationId xmlns:a16="http://schemas.microsoft.com/office/drawing/2014/main" id="{F454AB2F-6866-AA6C-8536-44F6C96DEE33}"/>
              </a:ext>
            </a:extLst>
          </p:cNvPr>
          <p:cNvSpPr/>
          <p:nvPr/>
        </p:nvSpPr>
        <p:spPr>
          <a:xfrm>
            <a:off x="1653403" y="6194319"/>
            <a:ext cx="4377827" cy="1015663"/>
          </a:xfrm>
          <a:prstGeom prst="rect">
            <a:avLst/>
          </a:prstGeom>
        </p:spPr>
        <p:txBody>
          <a:bodyPr wrap="square">
            <a:spAutoFit/>
          </a:bodyPr>
          <a:lstStyle/>
          <a:p>
            <a:r>
              <a:rPr lang="ja-JP" altLang="en-US" sz="2000" b="1" dirty="0">
                <a:latin typeface="小塚ゴシック Pro B" pitchFamily="34" charset="-128"/>
                <a:ea typeface="小塚ゴシック Pro B" pitchFamily="34" charset="-128"/>
              </a:rPr>
              <a:t>専門家派遣経費（</a:t>
            </a:r>
            <a:r>
              <a:rPr lang="en-US" altLang="ja-JP" sz="2000" b="1" dirty="0">
                <a:latin typeface="小塚ゴシック Pro B" pitchFamily="34" charset="-128"/>
                <a:ea typeface="小塚ゴシック Pro B" pitchFamily="34" charset="-128"/>
              </a:rPr>
              <a:t>2</a:t>
            </a:r>
            <a:r>
              <a:rPr lang="ja-JP" altLang="en-US" sz="2000" b="1" dirty="0">
                <a:latin typeface="小塚ゴシック Pro B" pitchFamily="34" charset="-128"/>
                <a:ea typeface="小塚ゴシック Pro B" pitchFamily="34" charset="-128"/>
              </a:rPr>
              <a:t>回程度）、講演会開催経費、調査経費、</a:t>
            </a:r>
            <a:r>
              <a:rPr lang="en-US" altLang="ja-JP" sz="2000" b="1" dirty="0">
                <a:latin typeface="小塚ゴシック Pro B" pitchFamily="34" charset="-128"/>
                <a:ea typeface="小塚ゴシック Pro B" pitchFamily="34" charset="-128"/>
              </a:rPr>
              <a:t>WEB</a:t>
            </a:r>
            <a:r>
              <a:rPr lang="ja-JP" altLang="en-US" sz="2000" b="1" dirty="0">
                <a:latin typeface="小塚ゴシック Pro B" pitchFamily="34" charset="-128"/>
                <a:ea typeface="小塚ゴシック Pro B" pitchFamily="34" charset="-128"/>
              </a:rPr>
              <a:t>ページ改修経費、印刷製本費等</a:t>
            </a:r>
          </a:p>
        </p:txBody>
      </p:sp>
      <p:sp>
        <p:nvSpPr>
          <p:cNvPr id="35" name="正方形/長方形 34">
            <a:extLst>
              <a:ext uri="{FF2B5EF4-FFF2-40B4-BE49-F238E27FC236}">
                <a16:creationId xmlns:a16="http://schemas.microsoft.com/office/drawing/2014/main" id="{2E4EE975-5887-8D0F-DF27-39BD56A05E4C}"/>
              </a:ext>
            </a:extLst>
          </p:cNvPr>
          <p:cNvSpPr/>
          <p:nvPr/>
        </p:nvSpPr>
        <p:spPr>
          <a:xfrm>
            <a:off x="4456393" y="9692996"/>
            <a:ext cx="3280682" cy="338554"/>
          </a:xfrm>
          <a:prstGeom prst="rect">
            <a:avLst/>
          </a:prstGeom>
        </p:spPr>
        <p:txBody>
          <a:bodyPr wrap="square">
            <a:spAutoFit/>
          </a:bodyPr>
          <a:lstStyle/>
          <a:p>
            <a:pPr algn="r"/>
            <a:r>
              <a:rPr lang="en-US" altLang="ja-JP" sz="1600" b="1" dirty="0">
                <a:solidFill>
                  <a:schemeClr val="bg1"/>
                </a:solidFill>
                <a:latin typeface="小塚ゴシック Pro H" pitchFamily="34" charset="-128"/>
                <a:ea typeface="小塚ゴシック Pro H" pitchFamily="34" charset="-128"/>
              </a:rPr>
              <a:t>http://www.kumanet.jp/news</a:t>
            </a:r>
            <a:endParaRPr lang="ja-JP" altLang="en-US" sz="1600" b="1" dirty="0">
              <a:solidFill>
                <a:schemeClr val="bg1"/>
              </a:solidFill>
              <a:latin typeface="小塚ゴシック Pro H" pitchFamily="34" charset="-128"/>
              <a:ea typeface="小塚ゴシック Pro H" pitchFamily="34" charset="-128"/>
            </a:endParaRPr>
          </a:p>
        </p:txBody>
      </p:sp>
      <p:sp>
        <p:nvSpPr>
          <p:cNvPr id="37" name="正方形/長方形 36">
            <a:extLst>
              <a:ext uri="{FF2B5EF4-FFF2-40B4-BE49-F238E27FC236}">
                <a16:creationId xmlns:a16="http://schemas.microsoft.com/office/drawing/2014/main" id="{53F6F887-3140-56D9-0C89-1CC352D4BDF9}"/>
              </a:ext>
            </a:extLst>
          </p:cNvPr>
          <p:cNvSpPr/>
          <p:nvPr/>
        </p:nvSpPr>
        <p:spPr>
          <a:xfrm>
            <a:off x="1784476" y="10048298"/>
            <a:ext cx="4206623" cy="276999"/>
          </a:xfrm>
          <a:prstGeom prst="rect">
            <a:avLst/>
          </a:prstGeom>
        </p:spPr>
        <p:txBody>
          <a:bodyPr wrap="square">
            <a:spAutoFit/>
          </a:bodyPr>
          <a:lstStyle/>
          <a:p>
            <a:r>
              <a:rPr lang="en-US" altLang="ja-JP" sz="1200" b="1" dirty="0">
                <a:solidFill>
                  <a:schemeClr val="bg1"/>
                </a:solidFill>
                <a:latin typeface="小塚ゴシック Pro B" pitchFamily="34" charset="-128"/>
                <a:ea typeface="小塚ゴシック Pro B" pitchFamily="34" charset="-128"/>
              </a:rPr>
              <a:t>※</a:t>
            </a:r>
            <a:r>
              <a:rPr lang="ja-JP" altLang="en-US" sz="1200" b="1" dirty="0">
                <a:solidFill>
                  <a:schemeClr val="bg1"/>
                </a:solidFill>
                <a:latin typeface="小塚ゴシック Pro B" pitchFamily="34" charset="-128"/>
                <a:ea typeface="小塚ゴシック Pro B" pitchFamily="34" charset="-128"/>
              </a:rPr>
              <a:t>お電話の受付時間は平日の</a:t>
            </a:r>
            <a:r>
              <a:rPr lang="en-US" altLang="ja-JP" sz="1200" b="1" dirty="0">
                <a:solidFill>
                  <a:schemeClr val="bg1"/>
                </a:solidFill>
                <a:latin typeface="小塚ゴシック Pro B" pitchFamily="34" charset="-128"/>
                <a:ea typeface="小塚ゴシック Pro B" pitchFamily="34" charset="-128"/>
              </a:rPr>
              <a:t>9</a:t>
            </a:r>
            <a:r>
              <a:rPr lang="ja-JP" altLang="en-US" sz="1200" b="1" dirty="0">
                <a:solidFill>
                  <a:schemeClr val="bg1"/>
                </a:solidFill>
                <a:latin typeface="小塚ゴシック Pro B" pitchFamily="34" charset="-128"/>
                <a:ea typeface="小塚ゴシック Pro B" pitchFamily="34" charset="-128"/>
              </a:rPr>
              <a:t>：</a:t>
            </a:r>
            <a:r>
              <a:rPr lang="en-US" altLang="ja-JP" sz="1200" b="1" dirty="0">
                <a:solidFill>
                  <a:schemeClr val="bg1"/>
                </a:solidFill>
                <a:latin typeface="小塚ゴシック Pro B" pitchFamily="34" charset="-128"/>
                <a:ea typeface="小塚ゴシック Pro B" pitchFamily="34" charset="-128"/>
              </a:rPr>
              <a:t>00</a:t>
            </a:r>
            <a:r>
              <a:rPr lang="ja-JP" altLang="en-US" sz="1200" b="1" dirty="0">
                <a:solidFill>
                  <a:schemeClr val="bg1"/>
                </a:solidFill>
                <a:latin typeface="小塚ゴシック Pro B" pitchFamily="34" charset="-128"/>
                <a:ea typeface="小塚ゴシック Pro B" pitchFamily="34" charset="-128"/>
              </a:rPr>
              <a:t>～</a:t>
            </a:r>
            <a:r>
              <a:rPr lang="en-US" altLang="ja-JP" sz="1200" b="1" dirty="0">
                <a:solidFill>
                  <a:schemeClr val="bg1"/>
                </a:solidFill>
                <a:latin typeface="小塚ゴシック Pro B" pitchFamily="34" charset="-128"/>
                <a:ea typeface="小塚ゴシック Pro B" pitchFamily="34" charset="-128"/>
              </a:rPr>
              <a:t>17</a:t>
            </a:r>
            <a:r>
              <a:rPr lang="ja-JP" altLang="en-US" sz="1200" b="1" dirty="0">
                <a:solidFill>
                  <a:schemeClr val="bg1"/>
                </a:solidFill>
                <a:latin typeface="小塚ゴシック Pro B" pitchFamily="34" charset="-128"/>
                <a:ea typeface="小塚ゴシック Pro B" pitchFamily="34" charset="-128"/>
              </a:rPr>
              <a:t>：</a:t>
            </a:r>
            <a:r>
              <a:rPr lang="en-US" altLang="ja-JP" sz="1200" b="1" dirty="0">
                <a:solidFill>
                  <a:schemeClr val="bg1"/>
                </a:solidFill>
                <a:latin typeface="小塚ゴシック Pro B" pitchFamily="34" charset="-128"/>
                <a:ea typeface="小塚ゴシック Pro B" pitchFamily="34" charset="-128"/>
              </a:rPr>
              <a:t>00</a:t>
            </a:r>
            <a:r>
              <a:rPr lang="ja-JP" altLang="en-US" sz="1200" b="1" dirty="0">
                <a:solidFill>
                  <a:schemeClr val="bg1"/>
                </a:solidFill>
                <a:latin typeface="小塚ゴシック Pro B" pitchFamily="34" charset="-128"/>
                <a:ea typeface="小塚ゴシック Pro B" pitchFamily="34" charset="-128"/>
              </a:rPr>
              <a:t>になります。</a:t>
            </a:r>
          </a:p>
        </p:txBody>
      </p:sp>
      <p:sp>
        <p:nvSpPr>
          <p:cNvPr id="38" name="正方形/長方形 37">
            <a:extLst>
              <a:ext uri="{FF2B5EF4-FFF2-40B4-BE49-F238E27FC236}">
                <a16:creationId xmlns:a16="http://schemas.microsoft.com/office/drawing/2014/main" id="{CD084F5A-7D84-50C3-5075-2174CABC14A7}"/>
              </a:ext>
            </a:extLst>
          </p:cNvPr>
          <p:cNvSpPr/>
          <p:nvPr/>
        </p:nvSpPr>
        <p:spPr>
          <a:xfrm>
            <a:off x="1789931" y="10328446"/>
            <a:ext cx="4185761" cy="461665"/>
          </a:xfrm>
          <a:prstGeom prst="rect">
            <a:avLst/>
          </a:prstGeom>
        </p:spPr>
        <p:txBody>
          <a:bodyPr wrap="none">
            <a:spAutoFit/>
          </a:bodyPr>
          <a:lstStyle/>
          <a:p>
            <a:r>
              <a:rPr lang="ja-JP" altLang="en-US" sz="2400" b="1" dirty="0">
                <a:solidFill>
                  <a:schemeClr val="bg1"/>
                </a:solidFill>
                <a:latin typeface="小塚ゴシック Pro B" pitchFamily="34" charset="-128"/>
                <a:ea typeface="小塚ゴシック Pro B" pitchFamily="34" charset="-128"/>
              </a:rPr>
              <a:t>熊本県商店街振興組合連合会</a:t>
            </a:r>
          </a:p>
        </p:txBody>
      </p:sp>
      <p:sp>
        <p:nvSpPr>
          <p:cNvPr id="5" name="正方形/長方形 4">
            <a:extLst>
              <a:ext uri="{FF2B5EF4-FFF2-40B4-BE49-F238E27FC236}">
                <a16:creationId xmlns:a16="http://schemas.microsoft.com/office/drawing/2014/main" id="{334AD101-8B3F-FACA-70AF-F3B1A9DB5A42}"/>
              </a:ext>
            </a:extLst>
          </p:cNvPr>
          <p:cNvSpPr/>
          <p:nvPr/>
        </p:nvSpPr>
        <p:spPr>
          <a:xfrm>
            <a:off x="385807" y="5615831"/>
            <a:ext cx="1210588" cy="504000"/>
          </a:xfrm>
          <a:prstGeom prst="rect">
            <a:avLst/>
          </a:prstGeom>
          <a:solidFill>
            <a:schemeClr val="tx1"/>
          </a:solidFill>
          <a:ln>
            <a:solidFill>
              <a:schemeClr val="tx1"/>
            </a:solidFill>
          </a:ln>
        </p:spPr>
        <p:txBody>
          <a:bodyPr wrap="none" anchor="ctr" anchorCtr="0">
            <a:noAutofit/>
          </a:bodyPr>
          <a:lstStyle/>
          <a:p>
            <a:pPr algn="ctr"/>
            <a:r>
              <a:rPr lang="ja-JP" altLang="en-US" sz="2000" b="1" dirty="0">
                <a:solidFill>
                  <a:schemeClr val="bg1"/>
                </a:solidFill>
                <a:latin typeface="小塚ゴシック Pro B" pitchFamily="34" charset="-128"/>
                <a:ea typeface="小塚ゴシック Pro B" pitchFamily="34" charset="-128"/>
              </a:rPr>
              <a:t>対象団体</a:t>
            </a:r>
          </a:p>
        </p:txBody>
      </p:sp>
      <p:sp>
        <p:nvSpPr>
          <p:cNvPr id="39" name="正方形/長方形 38">
            <a:extLst>
              <a:ext uri="{FF2B5EF4-FFF2-40B4-BE49-F238E27FC236}">
                <a16:creationId xmlns:a16="http://schemas.microsoft.com/office/drawing/2014/main" id="{BD03903D-5EBE-E205-D811-A137B574B457}"/>
              </a:ext>
            </a:extLst>
          </p:cNvPr>
          <p:cNvSpPr/>
          <p:nvPr/>
        </p:nvSpPr>
        <p:spPr>
          <a:xfrm>
            <a:off x="364191" y="6355031"/>
            <a:ext cx="1210588" cy="504000"/>
          </a:xfrm>
          <a:prstGeom prst="rect">
            <a:avLst/>
          </a:prstGeom>
          <a:solidFill>
            <a:schemeClr val="tx1"/>
          </a:solidFill>
          <a:ln>
            <a:solidFill>
              <a:schemeClr val="tx1"/>
            </a:solidFill>
          </a:ln>
        </p:spPr>
        <p:txBody>
          <a:bodyPr wrap="none" anchor="ctr" anchorCtr="0">
            <a:noAutofit/>
          </a:bodyPr>
          <a:lstStyle/>
          <a:p>
            <a:pPr algn="ctr"/>
            <a:r>
              <a:rPr lang="ja-JP" altLang="en-US" sz="2000" b="1" dirty="0">
                <a:solidFill>
                  <a:schemeClr val="bg1"/>
                </a:solidFill>
                <a:latin typeface="小塚ゴシック Pro B" pitchFamily="34" charset="-128"/>
                <a:ea typeface="小塚ゴシック Pro B" pitchFamily="34" charset="-128"/>
              </a:rPr>
              <a:t>対象経費</a:t>
            </a:r>
          </a:p>
        </p:txBody>
      </p:sp>
      <p:sp>
        <p:nvSpPr>
          <p:cNvPr id="30" name="正方形/長方形 29">
            <a:extLst>
              <a:ext uri="{FF2B5EF4-FFF2-40B4-BE49-F238E27FC236}">
                <a16:creationId xmlns:a16="http://schemas.microsoft.com/office/drawing/2014/main" id="{06CFB4F7-9F57-E0C4-C077-2EBBEBB544C5}"/>
              </a:ext>
            </a:extLst>
          </p:cNvPr>
          <p:cNvSpPr/>
          <p:nvPr/>
        </p:nvSpPr>
        <p:spPr>
          <a:xfrm>
            <a:off x="1493655" y="8085981"/>
            <a:ext cx="5640360" cy="646331"/>
          </a:xfrm>
          <a:prstGeom prst="rect">
            <a:avLst/>
          </a:prstGeom>
        </p:spPr>
        <p:txBody>
          <a:bodyPr wrap="square">
            <a:spAutoFit/>
          </a:bodyPr>
          <a:lstStyle/>
          <a:p>
            <a:r>
              <a:rPr lang="ja-JP" altLang="en-US" sz="1800" b="1" dirty="0">
                <a:latin typeface="小塚ゴシック Pro B" pitchFamily="34" charset="-128"/>
                <a:ea typeface="小塚ゴシック Pro B" pitchFamily="34" charset="-128"/>
              </a:rPr>
              <a:t>専門家派遣当日の会場手配や運営、</a:t>
            </a:r>
            <a:r>
              <a:rPr lang="en-US" altLang="ja-JP" sz="1800" b="1" dirty="0">
                <a:latin typeface="小塚ゴシック Pro B" pitchFamily="34" charset="-128"/>
                <a:ea typeface="小塚ゴシック Pro B" pitchFamily="34" charset="-128"/>
              </a:rPr>
              <a:t>2</a:t>
            </a:r>
            <a:r>
              <a:rPr lang="ja-JP" altLang="en-US" sz="1800" b="1" dirty="0">
                <a:latin typeface="小塚ゴシック Pro B" pitchFamily="34" charset="-128"/>
                <a:ea typeface="小塚ゴシック Pro B" pitchFamily="34" charset="-128"/>
              </a:rPr>
              <a:t>回目以降の日程調整は、専門家と申込者とで行ってください。</a:t>
            </a:r>
          </a:p>
        </p:txBody>
      </p:sp>
      <p:sp>
        <p:nvSpPr>
          <p:cNvPr id="36" name="正方形/長方形 35">
            <a:extLst>
              <a:ext uri="{FF2B5EF4-FFF2-40B4-BE49-F238E27FC236}">
                <a16:creationId xmlns:a16="http://schemas.microsoft.com/office/drawing/2014/main" id="{A6F1041E-B17B-93E6-0236-328A471E807E}"/>
              </a:ext>
            </a:extLst>
          </p:cNvPr>
          <p:cNvSpPr/>
          <p:nvPr/>
        </p:nvSpPr>
        <p:spPr>
          <a:xfrm>
            <a:off x="602212" y="9596120"/>
            <a:ext cx="777777" cy="461665"/>
          </a:xfrm>
          <a:prstGeom prst="rect">
            <a:avLst/>
          </a:prstGeom>
          <a:solidFill>
            <a:schemeClr val="bg1"/>
          </a:solidFill>
          <a:ln>
            <a:solidFill>
              <a:schemeClr val="bg1"/>
            </a:solidFill>
          </a:ln>
        </p:spPr>
        <p:txBody>
          <a:bodyPr wrap="none">
            <a:spAutoFit/>
          </a:bodyPr>
          <a:lstStyle/>
          <a:p>
            <a:pPr algn="ctr">
              <a:spcBef>
                <a:spcPts val="600"/>
              </a:spcBef>
            </a:pPr>
            <a:r>
              <a:rPr lang="en-US" altLang="ja-JP" sz="2400" b="1" dirty="0">
                <a:solidFill>
                  <a:schemeClr val="accent2"/>
                </a:solidFill>
                <a:latin typeface="小塚ゴシック Pro B" pitchFamily="34" charset="-128"/>
                <a:ea typeface="小塚ゴシック Pro B" pitchFamily="34" charset="-128"/>
              </a:rPr>
              <a:t>TEL</a:t>
            </a:r>
            <a:endParaRPr lang="ja-JP" altLang="en-US" sz="2400" b="1" dirty="0">
              <a:solidFill>
                <a:schemeClr val="accent2"/>
              </a:solidFill>
              <a:latin typeface="小塚ゴシック Pro B" pitchFamily="34" charset="-128"/>
              <a:ea typeface="小塚ゴシック Pro B" pitchFamily="34" charset="-128"/>
            </a:endParaRPr>
          </a:p>
        </p:txBody>
      </p:sp>
      <p:sp>
        <p:nvSpPr>
          <p:cNvPr id="41" name="正方形/長方形 40">
            <a:extLst>
              <a:ext uri="{FF2B5EF4-FFF2-40B4-BE49-F238E27FC236}">
                <a16:creationId xmlns:a16="http://schemas.microsoft.com/office/drawing/2014/main" id="{8B84B420-9464-2389-6C6D-60923096263F}"/>
              </a:ext>
            </a:extLst>
          </p:cNvPr>
          <p:cNvSpPr/>
          <p:nvPr/>
        </p:nvSpPr>
        <p:spPr>
          <a:xfrm>
            <a:off x="1458025" y="9503787"/>
            <a:ext cx="3227165" cy="646331"/>
          </a:xfrm>
          <a:prstGeom prst="rect">
            <a:avLst/>
          </a:prstGeom>
        </p:spPr>
        <p:txBody>
          <a:bodyPr wrap="none">
            <a:spAutoFit/>
          </a:bodyPr>
          <a:lstStyle/>
          <a:p>
            <a:r>
              <a:rPr lang="en-US" altLang="ja-JP" sz="3600" b="1" dirty="0">
                <a:solidFill>
                  <a:schemeClr val="bg1"/>
                </a:solidFill>
                <a:latin typeface="小塚ゴシック Pro H" pitchFamily="34" charset="-128"/>
                <a:ea typeface="小塚ゴシック Pro H" pitchFamily="34" charset="-128"/>
              </a:rPr>
              <a:t>096-353-4666</a:t>
            </a:r>
            <a:endParaRPr lang="ja-JP" altLang="en-US" sz="3600" b="1" dirty="0">
              <a:solidFill>
                <a:schemeClr val="bg1"/>
              </a:solidFill>
              <a:latin typeface="小塚ゴシック Pro H" pitchFamily="34" charset="-128"/>
              <a:ea typeface="小塚ゴシック Pro H" pitchFamily="34" charset="-128"/>
            </a:endParaRPr>
          </a:p>
        </p:txBody>
      </p:sp>
      <p:sp>
        <p:nvSpPr>
          <p:cNvPr id="13" name="正方形/長方形 12">
            <a:extLst>
              <a:ext uri="{FF2B5EF4-FFF2-40B4-BE49-F238E27FC236}">
                <a16:creationId xmlns:a16="http://schemas.microsoft.com/office/drawing/2014/main" id="{37053788-B4A7-8B28-E481-6D4506609B78}"/>
              </a:ext>
            </a:extLst>
          </p:cNvPr>
          <p:cNvSpPr/>
          <p:nvPr/>
        </p:nvSpPr>
        <p:spPr>
          <a:xfrm>
            <a:off x="1487603" y="7334284"/>
            <a:ext cx="5891063" cy="646331"/>
          </a:xfrm>
          <a:prstGeom prst="rect">
            <a:avLst/>
          </a:prstGeom>
        </p:spPr>
        <p:txBody>
          <a:bodyPr wrap="square">
            <a:spAutoFit/>
          </a:bodyPr>
          <a:lstStyle/>
          <a:p>
            <a:r>
              <a:rPr lang="ja-JP" altLang="en-US" sz="1800" b="1" dirty="0">
                <a:latin typeface="小塚ゴシック Pro B" pitchFamily="34" charset="-128"/>
                <a:ea typeface="小塚ゴシック Pro B" pitchFamily="34" charset="-128"/>
              </a:rPr>
              <a:t>申込用紙に必要事項をご記入の上、必要書類を添付して熊本県商店街振興組合連合会へ提出してください</a:t>
            </a:r>
          </a:p>
        </p:txBody>
      </p:sp>
      <p:sp>
        <p:nvSpPr>
          <p:cNvPr id="49" name="テキスト ボックス 48">
            <a:extLst>
              <a:ext uri="{FF2B5EF4-FFF2-40B4-BE49-F238E27FC236}">
                <a16:creationId xmlns:a16="http://schemas.microsoft.com/office/drawing/2014/main" id="{DBE768EA-05E2-7050-E777-73F75D67020B}"/>
              </a:ext>
            </a:extLst>
          </p:cNvPr>
          <p:cNvSpPr txBox="1"/>
          <p:nvPr/>
        </p:nvSpPr>
        <p:spPr>
          <a:xfrm>
            <a:off x="2171767" y="-36287"/>
            <a:ext cx="3432040" cy="307777"/>
          </a:xfrm>
          <a:prstGeom prst="rect">
            <a:avLst/>
          </a:prstGeom>
          <a:solidFill>
            <a:schemeClr val="accent2"/>
          </a:solidFill>
        </p:spPr>
        <p:txBody>
          <a:bodyPr wrap="square" rtlCol="0">
            <a:spAutoFit/>
          </a:bodyPr>
          <a:lstStyle/>
          <a:p>
            <a:pPr algn="ctr"/>
            <a:r>
              <a:rPr kumimoji="1" lang="ja-JP" altLang="en-US" sz="1400" b="1" dirty="0">
                <a:solidFill>
                  <a:schemeClr val="bg1"/>
                </a:solidFill>
                <a:ea typeface="小塚ゴシック Pro B"/>
              </a:rPr>
              <a:t>熊</a:t>
            </a:r>
            <a:r>
              <a:rPr lang="ja-JP" altLang="en-US" sz="1400" b="1" dirty="0">
                <a:solidFill>
                  <a:schemeClr val="bg1"/>
                </a:solidFill>
                <a:ea typeface="小塚ゴシック Pro B"/>
              </a:rPr>
              <a:t> </a:t>
            </a:r>
            <a:r>
              <a:rPr kumimoji="1" lang="ja-JP" altLang="en-US" sz="1400" b="1" dirty="0">
                <a:solidFill>
                  <a:schemeClr val="bg1"/>
                </a:solidFill>
                <a:ea typeface="小塚ゴシック Pro B"/>
              </a:rPr>
              <a:t>本 市 委 託 事 業</a:t>
            </a:r>
          </a:p>
        </p:txBody>
      </p:sp>
      <p:grpSp>
        <p:nvGrpSpPr>
          <p:cNvPr id="45" name="グループ化 44">
            <a:extLst>
              <a:ext uri="{FF2B5EF4-FFF2-40B4-BE49-F238E27FC236}">
                <a16:creationId xmlns:a16="http://schemas.microsoft.com/office/drawing/2014/main" id="{A6C1496A-415F-2961-263A-752BB54C9211}"/>
              </a:ext>
            </a:extLst>
          </p:cNvPr>
          <p:cNvGrpSpPr/>
          <p:nvPr/>
        </p:nvGrpSpPr>
        <p:grpSpPr>
          <a:xfrm>
            <a:off x="2878361" y="2521973"/>
            <a:ext cx="2122108" cy="1447479"/>
            <a:chOff x="2878361" y="2521973"/>
            <a:chExt cx="2122108" cy="1447479"/>
          </a:xfrm>
        </p:grpSpPr>
        <p:sp>
          <p:nvSpPr>
            <p:cNvPr id="4" name="四角形: 角を丸くする 3">
              <a:extLst>
                <a:ext uri="{FF2B5EF4-FFF2-40B4-BE49-F238E27FC236}">
                  <a16:creationId xmlns:a16="http://schemas.microsoft.com/office/drawing/2014/main" id="{2AEF0E2B-E977-9645-D851-CB259C24F99D}"/>
                </a:ext>
              </a:extLst>
            </p:cNvPr>
            <p:cNvSpPr/>
            <p:nvPr/>
          </p:nvSpPr>
          <p:spPr>
            <a:xfrm>
              <a:off x="2878361" y="2521973"/>
              <a:ext cx="2122108" cy="1447479"/>
            </a:xfrm>
            <a:prstGeom prst="roundRect">
              <a:avLst/>
            </a:prstGeom>
            <a:solidFill>
              <a:schemeClr val="accent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四角形: 角を丸くする 9">
              <a:extLst>
                <a:ext uri="{FF2B5EF4-FFF2-40B4-BE49-F238E27FC236}">
                  <a16:creationId xmlns:a16="http://schemas.microsoft.com/office/drawing/2014/main" id="{F23D13E0-2E26-8406-1D5F-B361182866AC}"/>
                </a:ext>
              </a:extLst>
            </p:cNvPr>
            <p:cNvSpPr/>
            <p:nvPr/>
          </p:nvSpPr>
          <p:spPr>
            <a:xfrm>
              <a:off x="2969809" y="2586280"/>
              <a:ext cx="1927406" cy="1302155"/>
            </a:xfrm>
            <a:prstGeom prst="roundRect">
              <a:avLst/>
            </a:prstGeom>
            <a:no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26" name="グループ化 25">
            <a:extLst>
              <a:ext uri="{FF2B5EF4-FFF2-40B4-BE49-F238E27FC236}">
                <a16:creationId xmlns:a16="http://schemas.microsoft.com/office/drawing/2014/main" id="{BE1CADD6-B807-007F-EEE0-0CE37A0F72B9}"/>
              </a:ext>
            </a:extLst>
          </p:cNvPr>
          <p:cNvGrpSpPr/>
          <p:nvPr/>
        </p:nvGrpSpPr>
        <p:grpSpPr>
          <a:xfrm>
            <a:off x="602212" y="2514625"/>
            <a:ext cx="2122108" cy="1447479"/>
            <a:chOff x="602212" y="2514625"/>
            <a:chExt cx="2122108" cy="1447479"/>
          </a:xfrm>
        </p:grpSpPr>
        <p:sp>
          <p:nvSpPr>
            <p:cNvPr id="16" name="四角形: 角を丸くする 15">
              <a:extLst>
                <a:ext uri="{FF2B5EF4-FFF2-40B4-BE49-F238E27FC236}">
                  <a16:creationId xmlns:a16="http://schemas.microsoft.com/office/drawing/2014/main" id="{BB576790-692A-D535-61B2-78C65A04B7B9}"/>
                </a:ext>
              </a:extLst>
            </p:cNvPr>
            <p:cNvSpPr/>
            <p:nvPr/>
          </p:nvSpPr>
          <p:spPr>
            <a:xfrm>
              <a:off x="602212" y="2514625"/>
              <a:ext cx="2122108" cy="1447479"/>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四角形: 角を丸くする 23">
              <a:extLst>
                <a:ext uri="{FF2B5EF4-FFF2-40B4-BE49-F238E27FC236}">
                  <a16:creationId xmlns:a16="http://schemas.microsoft.com/office/drawing/2014/main" id="{49EB9596-D4A5-BC33-BEA3-95EF9D8497C8}"/>
                </a:ext>
              </a:extLst>
            </p:cNvPr>
            <p:cNvSpPr/>
            <p:nvPr/>
          </p:nvSpPr>
          <p:spPr>
            <a:xfrm>
              <a:off x="709130" y="2591787"/>
              <a:ext cx="1927406" cy="1302155"/>
            </a:xfrm>
            <a:prstGeom prst="roundRect">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9" name="正方形/長方形 8">
            <a:extLst>
              <a:ext uri="{FF2B5EF4-FFF2-40B4-BE49-F238E27FC236}">
                <a16:creationId xmlns:a16="http://schemas.microsoft.com/office/drawing/2014/main" id="{28145449-1429-B599-C252-393EBE89C681}"/>
              </a:ext>
            </a:extLst>
          </p:cNvPr>
          <p:cNvSpPr/>
          <p:nvPr/>
        </p:nvSpPr>
        <p:spPr>
          <a:xfrm>
            <a:off x="2836176" y="2851454"/>
            <a:ext cx="2205269" cy="830997"/>
          </a:xfrm>
          <a:prstGeom prst="rect">
            <a:avLst/>
          </a:prstGeom>
        </p:spPr>
        <p:txBody>
          <a:bodyPr wrap="square">
            <a:spAutoFit/>
          </a:bodyPr>
          <a:lstStyle/>
          <a:p>
            <a:pPr algn="ctr"/>
            <a:r>
              <a:rPr lang="ja-JP" altLang="en-US" sz="1600" b="1" dirty="0">
                <a:solidFill>
                  <a:schemeClr val="bg1"/>
                </a:solidFill>
                <a:latin typeface="小塚ゴシック Pro B" pitchFamily="34" charset="-128"/>
                <a:ea typeface="小塚ゴシック Pro B" pitchFamily="34" charset="-128"/>
              </a:rPr>
              <a:t>他商店街の先進的なモデルとなる取組</a:t>
            </a:r>
            <a:endParaRPr lang="en-US" altLang="ja-JP" sz="1600" b="1" dirty="0">
              <a:solidFill>
                <a:schemeClr val="bg1"/>
              </a:solidFill>
              <a:latin typeface="小塚ゴシック Pro B" pitchFamily="34" charset="-128"/>
              <a:ea typeface="小塚ゴシック Pro B" pitchFamily="34" charset="-128"/>
            </a:endParaRPr>
          </a:p>
          <a:p>
            <a:pPr algn="ctr"/>
            <a:r>
              <a:rPr lang="ja-JP" altLang="en-US" sz="1600" b="1" dirty="0">
                <a:solidFill>
                  <a:schemeClr val="bg1"/>
                </a:solidFill>
                <a:latin typeface="小塚ゴシック Pro B" pitchFamily="34" charset="-128"/>
                <a:ea typeface="小塚ゴシック Pro B" pitchFamily="34" charset="-128"/>
              </a:rPr>
              <a:t>を目指したい</a:t>
            </a:r>
          </a:p>
        </p:txBody>
      </p:sp>
      <p:grpSp>
        <p:nvGrpSpPr>
          <p:cNvPr id="51" name="グループ化 50">
            <a:extLst>
              <a:ext uri="{FF2B5EF4-FFF2-40B4-BE49-F238E27FC236}">
                <a16:creationId xmlns:a16="http://schemas.microsoft.com/office/drawing/2014/main" id="{4D2BF4E5-9B4A-95AC-4807-5D481D300B61}"/>
              </a:ext>
            </a:extLst>
          </p:cNvPr>
          <p:cNvGrpSpPr/>
          <p:nvPr/>
        </p:nvGrpSpPr>
        <p:grpSpPr>
          <a:xfrm>
            <a:off x="5195486" y="2521973"/>
            <a:ext cx="2122108" cy="1447479"/>
            <a:chOff x="602212" y="2514625"/>
            <a:chExt cx="2122108" cy="1447479"/>
          </a:xfrm>
        </p:grpSpPr>
        <p:sp>
          <p:nvSpPr>
            <p:cNvPr id="52" name="四角形: 角を丸くする 51">
              <a:extLst>
                <a:ext uri="{FF2B5EF4-FFF2-40B4-BE49-F238E27FC236}">
                  <a16:creationId xmlns:a16="http://schemas.microsoft.com/office/drawing/2014/main" id="{73E41CA4-011F-2947-AE61-A48FE609A952}"/>
                </a:ext>
              </a:extLst>
            </p:cNvPr>
            <p:cNvSpPr/>
            <p:nvPr/>
          </p:nvSpPr>
          <p:spPr>
            <a:xfrm>
              <a:off x="602212" y="2514625"/>
              <a:ext cx="2122108" cy="1447479"/>
            </a:xfrm>
            <a:prstGeom prst="roundRect">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3" name="四角形: 角を丸くする 52">
              <a:extLst>
                <a:ext uri="{FF2B5EF4-FFF2-40B4-BE49-F238E27FC236}">
                  <a16:creationId xmlns:a16="http://schemas.microsoft.com/office/drawing/2014/main" id="{B9AFE944-96B4-3854-1FEB-F0468DE25A97}"/>
                </a:ext>
              </a:extLst>
            </p:cNvPr>
            <p:cNvSpPr/>
            <p:nvPr/>
          </p:nvSpPr>
          <p:spPr>
            <a:xfrm>
              <a:off x="709130" y="2591787"/>
              <a:ext cx="1927406" cy="1302155"/>
            </a:xfrm>
            <a:prstGeom prst="roundRect">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58" name="四角形: 角を丸くする 57">
            <a:extLst>
              <a:ext uri="{FF2B5EF4-FFF2-40B4-BE49-F238E27FC236}">
                <a16:creationId xmlns:a16="http://schemas.microsoft.com/office/drawing/2014/main" id="{B22B506B-7884-F3F1-C048-C7A026F2F605}"/>
              </a:ext>
            </a:extLst>
          </p:cNvPr>
          <p:cNvSpPr/>
          <p:nvPr/>
        </p:nvSpPr>
        <p:spPr>
          <a:xfrm>
            <a:off x="449214" y="7205915"/>
            <a:ext cx="850512" cy="1549400"/>
          </a:xfrm>
          <a:prstGeom prst="roundRect">
            <a:avLst/>
          </a:prstGeom>
          <a:solidFill>
            <a:schemeClr val="accent2">
              <a:lumMod val="75000"/>
            </a:schemeClr>
          </a:solidFill>
          <a:ln>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四角形: 角を丸くする 59">
            <a:extLst>
              <a:ext uri="{FF2B5EF4-FFF2-40B4-BE49-F238E27FC236}">
                <a16:creationId xmlns:a16="http://schemas.microsoft.com/office/drawing/2014/main" id="{C7DE3E0F-7CB0-5A53-7EC3-73EBCCDE3F23}"/>
              </a:ext>
            </a:extLst>
          </p:cNvPr>
          <p:cNvSpPr/>
          <p:nvPr/>
        </p:nvSpPr>
        <p:spPr>
          <a:xfrm>
            <a:off x="483317" y="7225211"/>
            <a:ext cx="7040178" cy="1526964"/>
          </a:xfrm>
          <a:prstGeom prst="roundRect">
            <a:avLst/>
          </a:prstGeom>
          <a:noFill/>
          <a:ln w="19050">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24" name="直線コネクタ 1023">
            <a:extLst>
              <a:ext uri="{FF2B5EF4-FFF2-40B4-BE49-F238E27FC236}">
                <a16:creationId xmlns:a16="http://schemas.microsoft.com/office/drawing/2014/main" id="{5CF90206-28FF-1E74-D66C-B6676B1A3F29}"/>
              </a:ext>
            </a:extLst>
          </p:cNvPr>
          <p:cNvCxnSpPr>
            <a:cxnSpLocks/>
          </p:cNvCxnSpPr>
          <p:nvPr/>
        </p:nvCxnSpPr>
        <p:spPr>
          <a:xfrm>
            <a:off x="483317" y="8017568"/>
            <a:ext cx="7040178" cy="0"/>
          </a:xfrm>
          <a:prstGeom prst="line">
            <a:avLst/>
          </a:prstGeom>
          <a:ln w="158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33DC23E7-9598-7D5B-3973-63B7AB64E413}"/>
              </a:ext>
            </a:extLst>
          </p:cNvPr>
          <p:cNvSpPr/>
          <p:nvPr/>
        </p:nvSpPr>
        <p:spPr>
          <a:xfrm>
            <a:off x="364191" y="7293251"/>
            <a:ext cx="965458" cy="707886"/>
          </a:xfrm>
          <a:prstGeom prst="rect">
            <a:avLst/>
          </a:prstGeom>
        </p:spPr>
        <p:txBody>
          <a:bodyPr wrap="square">
            <a:spAutoFit/>
          </a:bodyPr>
          <a:lstStyle/>
          <a:p>
            <a:pPr algn="ctr"/>
            <a:r>
              <a:rPr lang="ja-JP" altLang="en-US" sz="2000" b="1" dirty="0">
                <a:solidFill>
                  <a:schemeClr val="bg1"/>
                </a:solidFill>
                <a:latin typeface="小塚ゴシック Pro B" pitchFamily="34" charset="-128"/>
                <a:ea typeface="小塚ゴシック Pro B" pitchFamily="34" charset="-128"/>
              </a:rPr>
              <a:t>申込</a:t>
            </a:r>
            <a:endParaRPr lang="en-US" altLang="ja-JP" sz="2000" b="1" dirty="0">
              <a:solidFill>
                <a:schemeClr val="bg1"/>
              </a:solidFill>
              <a:latin typeface="小塚ゴシック Pro B" pitchFamily="34" charset="-128"/>
              <a:ea typeface="小塚ゴシック Pro B" pitchFamily="34" charset="-128"/>
            </a:endParaRPr>
          </a:p>
          <a:p>
            <a:pPr algn="ctr"/>
            <a:r>
              <a:rPr lang="ja-JP" altLang="en-US" sz="2000" b="1" dirty="0">
                <a:solidFill>
                  <a:schemeClr val="bg1"/>
                </a:solidFill>
                <a:latin typeface="小塚ゴシック Pro B" pitchFamily="34" charset="-128"/>
                <a:ea typeface="小塚ゴシック Pro B" pitchFamily="34" charset="-128"/>
              </a:rPr>
              <a:t>方法</a:t>
            </a:r>
          </a:p>
        </p:txBody>
      </p:sp>
      <p:sp>
        <p:nvSpPr>
          <p:cNvPr id="33" name="正方形/長方形 32">
            <a:extLst>
              <a:ext uri="{FF2B5EF4-FFF2-40B4-BE49-F238E27FC236}">
                <a16:creationId xmlns:a16="http://schemas.microsoft.com/office/drawing/2014/main" id="{624F4176-7CF5-C664-429A-67DBD3B58692}"/>
              </a:ext>
            </a:extLst>
          </p:cNvPr>
          <p:cNvSpPr/>
          <p:nvPr/>
        </p:nvSpPr>
        <p:spPr>
          <a:xfrm>
            <a:off x="372890" y="8068269"/>
            <a:ext cx="965458" cy="709681"/>
          </a:xfrm>
          <a:prstGeom prst="rect">
            <a:avLst/>
          </a:prstGeom>
        </p:spPr>
        <p:txBody>
          <a:bodyPr wrap="square">
            <a:spAutoFit/>
          </a:bodyPr>
          <a:lstStyle/>
          <a:p>
            <a:pPr algn="ctr"/>
            <a:r>
              <a:rPr lang="ja-JP" altLang="en-US" b="1" dirty="0">
                <a:solidFill>
                  <a:schemeClr val="bg1"/>
                </a:solidFill>
                <a:latin typeface="小塚ゴシック Pro B" pitchFamily="34" charset="-128"/>
                <a:ea typeface="小塚ゴシック Pro B" pitchFamily="34" charset="-128"/>
              </a:rPr>
              <a:t>留意</a:t>
            </a:r>
            <a:endParaRPr lang="en-US" altLang="ja-JP" b="1" dirty="0">
              <a:solidFill>
                <a:schemeClr val="bg1"/>
              </a:solidFill>
              <a:latin typeface="小塚ゴシック Pro B" pitchFamily="34" charset="-128"/>
              <a:ea typeface="小塚ゴシック Pro B" pitchFamily="34" charset="-128"/>
            </a:endParaRPr>
          </a:p>
          <a:p>
            <a:pPr algn="ctr"/>
            <a:r>
              <a:rPr lang="ja-JP" altLang="en-US" b="1" dirty="0">
                <a:solidFill>
                  <a:schemeClr val="bg1"/>
                </a:solidFill>
                <a:latin typeface="小塚ゴシック Pro B" pitchFamily="34" charset="-128"/>
                <a:ea typeface="小塚ゴシック Pro B" pitchFamily="34" charset="-128"/>
              </a:rPr>
              <a:t>事項</a:t>
            </a:r>
          </a:p>
        </p:txBody>
      </p:sp>
      <p:sp>
        <p:nvSpPr>
          <p:cNvPr id="1035" name="四角形: 角を丸くする 1034">
            <a:extLst>
              <a:ext uri="{FF2B5EF4-FFF2-40B4-BE49-F238E27FC236}">
                <a16:creationId xmlns:a16="http://schemas.microsoft.com/office/drawing/2014/main" id="{E987AA93-3297-66EA-FC01-4E5566547539}"/>
              </a:ext>
            </a:extLst>
          </p:cNvPr>
          <p:cNvSpPr/>
          <p:nvPr/>
        </p:nvSpPr>
        <p:spPr>
          <a:xfrm>
            <a:off x="653647" y="9064220"/>
            <a:ext cx="6578260" cy="283989"/>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正方形/長方形 33">
            <a:extLst>
              <a:ext uri="{FF2B5EF4-FFF2-40B4-BE49-F238E27FC236}">
                <a16:creationId xmlns:a16="http://schemas.microsoft.com/office/drawing/2014/main" id="{7EFFE0EF-2F98-C64B-3B71-8D8889FB0991}"/>
              </a:ext>
            </a:extLst>
          </p:cNvPr>
          <p:cNvSpPr/>
          <p:nvPr/>
        </p:nvSpPr>
        <p:spPr>
          <a:xfrm>
            <a:off x="3413233" y="9065094"/>
            <a:ext cx="949108" cy="307777"/>
          </a:xfrm>
          <a:prstGeom prst="rect">
            <a:avLst/>
          </a:prstGeom>
        </p:spPr>
        <p:txBody>
          <a:bodyPr wrap="square">
            <a:spAutoFit/>
          </a:bodyPr>
          <a:lstStyle/>
          <a:p>
            <a:r>
              <a:rPr lang="ja-JP" altLang="en-US" sz="1400" b="1" dirty="0">
                <a:solidFill>
                  <a:schemeClr val="accent2"/>
                </a:solidFill>
                <a:ea typeface="小塚ゴシック Pro B"/>
              </a:rPr>
              <a:t>お問合せ</a:t>
            </a:r>
          </a:p>
        </p:txBody>
      </p:sp>
      <p:grpSp>
        <p:nvGrpSpPr>
          <p:cNvPr id="1036" name="グループ化 1035">
            <a:extLst>
              <a:ext uri="{FF2B5EF4-FFF2-40B4-BE49-F238E27FC236}">
                <a16:creationId xmlns:a16="http://schemas.microsoft.com/office/drawing/2014/main" id="{552C6BFF-CA2E-462C-98F2-06AED0D70554}"/>
              </a:ext>
            </a:extLst>
          </p:cNvPr>
          <p:cNvGrpSpPr/>
          <p:nvPr/>
        </p:nvGrpSpPr>
        <p:grpSpPr>
          <a:xfrm>
            <a:off x="3909122" y="4033759"/>
            <a:ext cx="2122108" cy="1447479"/>
            <a:chOff x="2878361" y="2521973"/>
            <a:chExt cx="2122108" cy="1447479"/>
          </a:xfrm>
        </p:grpSpPr>
        <p:sp>
          <p:nvSpPr>
            <p:cNvPr id="1037" name="四角形: 角を丸くする 1036">
              <a:extLst>
                <a:ext uri="{FF2B5EF4-FFF2-40B4-BE49-F238E27FC236}">
                  <a16:creationId xmlns:a16="http://schemas.microsoft.com/office/drawing/2014/main" id="{AFF51C08-A267-1211-A7AB-115808C068D1}"/>
                </a:ext>
              </a:extLst>
            </p:cNvPr>
            <p:cNvSpPr/>
            <p:nvPr/>
          </p:nvSpPr>
          <p:spPr>
            <a:xfrm>
              <a:off x="2878361" y="2521973"/>
              <a:ext cx="2122108" cy="1447479"/>
            </a:xfrm>
            <a:prstGeom prst="roundRect">
              <a:avLst/>
            </a:prstGeom>
            <a:solidFill>
              <a:schemeClr val="accent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38" name="四角形: 角を丸くする 1037">
              <a:extLst>
                <a:ext uri="{FF2B5EF4-FFF2-40B4-BE49-F238E27FC236}">
                  <a16:creationId xmlns:a16="http://schemas.microsoft.com/office/drawing/2014/main" id="{355247EB-18B0-8F72-20D2-4E5ECD636063}"/>
                </a:ext>
              </a:extLst>
            </p:cNvPr>
            <p:cNvSpPr/>
            <p:nvPr/>
          </p:nvSpPr>
          <p:spPr>
            <a:xfrm>
              <a:off x="2969809" y="2586280"/>
              <a:ext cx="1927406" cy="1302155"/>
            </a:xfrm>
            <a:prstGeom prst="roundRect">
              <a:avLst/>
            </a:prstGeom>
            <a:no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1039" name="グループ化 1038">
            <a:extLst>
              <a:ext uri="{FF2B5EF4-FFF2-40B4-BE49-F238E27FC236}">
                <a16:creationId xmlns:a16="http://schemas.microsoft.com/office/drawing/2014/main" id="{BE70C4E3-6244-32BD-2B9A-C7C3AAEEDCE8}"/>
              </a:ext>
            </a:extLst>
          </p:cNvPr>
          <p:cNvGrpSpPr/>
          <p:nvPr/>
        </p:nvGrpSpPr>
        <p:grpSpPr>
          <a:xfrm>
            <a:off x="1616016" y="4020029"/>
            <a:ext cx="2122108" cy="1447479"/>
            <a:chOff x="2878361" y="2521973"/>
            <a:chExt cx="2122108" cy="1447479"/>
          </a:xfrm>
        </p:grpSpPr>
        <p:sp>
          <p:nvSpPr>
            <p:cNvPr id="1040" name="四角形: 角を丸くする 1039">
              <a:extLst>
                <a:ext uri="{FF2B5EF4-FFF2-40B4-BE49-F238E27FC236}">
                  <a16:creationId xmlns:a16="http://schemas.microsoft.com/office/drawing/2014/main" id="{9746749A-483C-DD52-8253-0C5AA246E10F}"/>
                </a:ext>
              </a:extLst>
            </p:cNvPr>
            <p:cNvSpPr/>
            <p:nvPr/>
          </p:nvSpPr>
          <p:spPr>
            <a:xfrm>
              <a:off x="2878361" y="2521973"/>
              <a:ext cx="2122108" cy="1447479"/>
            </a:xfrm>
            <a:prstGeom prst="roundRect">
              <a:avLst/>
            </a:prstGeom>
            <a:solidFill>
              <a:schemeClr val="accent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41" name="四角形: 角を丸くする 1040">
              <a:extLst>
                <a:ext uri="{FF2B5EF4-FFF2-40B4-BE49-F238E27FC236}">
                  <a16:creationId xmlns:a16="http://schemas.microsoft.com/office/drawing/2014/main" id="{B5874452-3CF8-8479-BFC3-342EED00BE7F}"/>
                </a:ext>
              </a:extLst>
            </p:cNvPr>
            <p:cNvSpPr/>
            <p:nvPr/>
          </p:nvSpPr>
          <p:spPr>
            <a:xfrm>
              <a:off x="2969809" y="2586280"/>
              <a:ext cx="1927406" cy="1302155"/>
            </a:xfrm>
            <a:prstGeom prst="roundRect">
              <a:avLst/>
            </a:prstGeom>
            <a:noFill/>
            <a:ln w="190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1043" name="正方形/長方形 1042">
            <a:extLst>
              <a:ext uri="{FF2B5EF4-FFF2-40B4-BE49-F238E27FC236}">
                <a16:creationId xmlns:a16="http://schemas.microsoft.com/office/drawing/2014/main" id="{C2583AB0-CE99-C67C-DE51-AB243439E75B}"/>
              </a:ext>
            </a:extLst>
          </p:cNvPr>
          <p:cNvSpPr/>
          <p:nvPr/>
        </p:nvSpPr>
        <p:spPr>
          <a:xfrm>
            <a:off x="1568532" y="4362617"/>
            <a:ext cx="2205269" cy="830997"/>
          </a:xfrm>
          <a:prstGeom prst="rect">
            <a:avLst/>
          </a:prstGeom>
        </p:spPr>
        <p:txBody>
          <a:bodyPr wrap="square">
            <a:spAutoFit/>
          </a:bodyPr>
          <a:lstStyle/>
          <a:p>
            <a:pPr algn="ctr"/>
            <a:r>
              <a:rPr lang="ja-JP" altLang="en-US" sz="1600" b="1" dirty="0">
                <a:solidFill>
                  <a:schemeClr val="bg1"/>
                </a:solidFill>
                <a:latin typeface="小塚ゴシック Pro B" pitchFamily="34" charset="-128"/>
                <a:ea typeface="小塚ゴシック Pro B" pitchFamily="34" charset="-128"/>
              </a:rPr>
              <a:t>商店街の</a:t>
            </a:r>
            <a:endParaRPr lang="en-US" altLang="ja-JP" sz="1600" b="1" dirty="0">
              <a:solidFill>
                <a:schemeClr val="bg1"/>
              </a:solidFill>
              <a:latin typeface="小塚ゴシック Pro B" pitchFamily="34" charset="-128"/>
              <a:ea typeface="小塚ゴシック Pro B" pitchFamily="34" charset="-128"/>
            </a:endParaRPr>
          </a:p>
          <a:p>
            <a:pPr algn="ctr"/>
            <a:r>
              <a:rPr lang="ja-JP" altLang="en-US" sz="1600" b="1" dirty="0">
                <a:solidFill>
                  <a:schemeClr val="bg1"/>
                </a:solidFill>
                <a:latin typeface="小塚ゴシック Pro B" pitchFamily="34" charset="-128"/>
                <a:ea typeface="小塚ゴシック Pro B" pitchFamily="34" charset="-128"/>
              </a:rPr>
              <a:t>「強み・特性」</a:t>
            </a:r>
            <a:endParaRPr lang="en-US" altLang="ja-JP" sz="1600" b="1" dirty="0">
              <a:solidFill>
                <a:schemeClr val="bg1"/>
              </a:solidFill>
              <a:latin typeface="小塚ゴシック Pro B" pitchFamily="34" charset="-128"/>
              <a:ea typeface="小塚ゴシック Pro B" pitchFamily="34" charset="-128"/>
            </a:endParaRPr>
          </a:p>
          <a:p>
            <a:pPr algn="ctr"/>
            <a:r>
              <a:rPr lang="ja-JP" altLang="en-US" sz="1600" b="1" dirty="0">
                <a:solidFill>
                  <a:schemeClr val="bg1"/>
                </a:solidFill>
                <a:latin typeface="小塚ゴシック Pro B" pitchFamily="34" charset="-128"/>
                <a:ea typeface="小塚ゴシック Pro B" pitchFamily="34" charset="-128"/>
              </a:rPr>
              <a:t>を伸ばしたい</a:t>
            </a:r>
          </a:p>
        </p:txBody>
      </p:sp>
      <p:sp>
        <p:nvSpPr>
          <p:cNvPr id="1047" name="正方形/長方形 1046">
            <a:extLst>
              <a:ext uri="{FF2B5EF4-FFF2-40B4-BE49-F238E27FC236}">
                <a16:creationId xmlns:a16="http://schemas.microsoft.com/office/drawing/2014/main" id="{96285CD2-CFEE-6C2C-2296-9380992FB5BF}"/>
              </a:ext>
            </a:extLst>
          </p:cNvPr>
          <p:cNvSpPr/>
          <p:nvPr/>
        </p:nvSpPr>
        <p:spPr>
          <a:xfrm>
            <a:off x="4006082" y="4381504"/>
            <a:ext cx="1943097" cy="830997"/>
          </a:xfrm>
          <a:prstGeom prst="rect">
            <a:avLst/>
          </a:prstGeom>
        </p:spPr>
        <p:txBody>
          <a:bodyPr wrap="square">
            <a:spAutoFit/>
          </a:bodyPr>
          <a:lstStyle/>
          <a:p>
            <a:pPr algn="ctr"/>
            <a:r>
              <a:rPr lang="ja-JP" altLang="en-US" sz="1600" b="1" dirty="0">
                <a:solidFill>
                  <a:schemeClr val="bg1"/>
                </a:solidFill>
                <a:latin typeface="小塚ゴシック Pro B" pitchFamily="34" charset="-128"/>
                <a:ea typeface="小塚ゴシック Pro B" pitchFamily="34" charset="-128"/>
              </a:rPr>
              <a:t>地域交流の活性化につながる環境を作りたい</a:t>
            </a:r>
          </a:p>
        </p:txBody>
      </p:sp>
      <p:grpSp>
        <p:nvGrpSpPr>
          <p:cNvPr id="20" name="グループ化 19">
            <a:extLst>
              <a:ext uri="{FF2B5EF4-FFF2-40B4-BE49-F238E27FC236}">
                <a16:creationId xmlns:a16="http://schemas.microsoft.com/office/drawing/2014/main" id="{22C309F1-695D-449C-6BC1-6205F2DD6E41}"/>
              </a:ext>
            </a:extLst>
          </p:cNvPr>
          <p:cNvGrpSpPr/>
          <p:nvPr/>
        </p:nvGrpSpPr>
        <p:grpSpPr>
          <a:xfrm>
            <a:off x="6149736" y="5581907"/>
            <a:ext cx="1675023" cy="1577498"/>
            <a:chOff x="-2077983" y="5523054"/>
            <a:chExt cx="1675023" cy="1621613"/>
          </a:xfrm>
        </p:grpSpPr>
        <p:pic>
          <p:nvPicPr>
            <p:cNvPr id="2" name="Picture 2" descr="C:\Users\TSUKAMOTO\Desktop\アスクル\セミナー\赤丸.png">
              <a:extLst>
                <a:ext uri="{FF2B5EF4-FFF2-40B4-BE49-F238E27FC236}">
                  <a16:creationId xmlns:a16="http://schemas.microsoft.com/office/drawing/2014/main" id="{343AC432-69A6-6B21-9906-14BBADDF01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7983" y="5523054"/>
              <a:ext cx="1621613" cy="1621613"/>
            </a:xfrm>
            <a:prstGeom prst="rect">
              <a:avLst/>
            </a:prstGeom>
            <a:noFill/>
            <a:extLst>
              <a:ext uri="{909E8E84-426E-40DD-AFC4-6F175D3DCCD1}">
                <a14:hiddenFill xmlns:a14="http://schemas.microsoft.com/office/drawing/2010/main">
                  <a:solidFill>
                    <a:srgbClr val="FFFFFF"/>
                  </a:solidFill>
                </a14:hiddenFill>
              </a:ext>
            </a:extLst>
          </p:spPr>
        </p:pic>
        <p:sp>
          <p:nvSpPr>
            <p:cNvPr id="7" name="正方形/長方形 6">
              <a:extLst>
                <a:ext uri="{FF2B5EF4-FFF2-40B4-BE49-F238E27FC236}">
                  <a16:creationId xmlns:a16="http://schemas.microsoft.com/office/drawing/2014/main" id="{40735086-DBAE-BD50-51C7-6D1CDEC09A88}"/>
                </a:ext>
              </a:extLst>
            </p:cNvPr>
            <p:cNvSpPr/>
            <p:nvPr/>
          </p:nvSpPr>
          <p:spPr>
            <a:xfrm>
              <a:off x="-1987918" y="6554496"/>
              <a:ext cx="1501742" cy="400110"/>
            </a:xfrm>
            <a:prstGeom prst="rect">
              <a:avLst/>
            </a:prstGeom>
          </p:spPr>
          <p:txBody>
            <a:bodyPr wrap="square">
              <a:spAutoFit/>
            </a:bodyPr>
            <a:lstStyle/>
            <a:p>
              <a:pPr algn="ctr"/>
              <a:r>
                <a:rPr lang="ja-JP" altLang="en-US" sz="1600" b="1" dirty="0">
                  <a:solidFill>
                    <a:schemeClr val="bg1"/>
                  </a:solidFill>
                  <a:latin typeface="小塚ゴシック Pro B" pitchFamily="34" charset="-128"/>
                  <a:ea typeface="小塚ゴシック Pro B" pitchFamily="34" charset="-128"/>
                </a:rPr>
                <a:t> </a:t>
              </a:r>
              <a:r>
                <a:rPr lang="en-US" altLang="ja-JP" sz="2000" b="1" dirty="0">
                  <a:solidFill>
                    <a:schemeClr val="bg1"/>
                  </a:solidFill>
                  <a:latin typeface="小塚ゴシック Pro B" pitchFamily="34" charset="-128"/>
                  <a:ea typeface="小塚ゴシック Pro B" pitchFamily="34" charset="-128"/>
                </a:rPr>
                <a:t>5</a:t>
              </a:r>
              <a:r>
                <a:rPr lang="ja-JP" altLang="en-US" sz="2000" b="1" dirty="0">
                  <a:solidFill>
                    <a:schemeClr val="bg1"/>
                  </a:solidFill>
                  <a:latin typeface="小塚ゴシック Pro B" pitchFamily="34" charset="-128"/>
                  <a:ea typeface="小塚ゴシック Pro B" pitchFamily="34" charset="-128"/>
                </a:rPr>
                <a:t>団体まで</a:t>
              </a:r>
              <a:endParaRPr lang="ja-JP" altLang="en-US" sz="1600" b="1" dirty="0">
                <a:solidFill>
                  <a:schemeClr val="bg1"/>
                </a:solidFill>
                <a:latin typeface="小塚ゴシック Pro B" pitchFamily="34" charset="-128"/>
                <a:ea typeface="小塚ゴシック Pro B" pitchFamily="34" charset="-128"/>
              </a:endParaRPr>
            </a:p>
          </p:txBody>
        </p:sp>
        <p:sp>
          <p:nvSpPr>
            <p:cNvPr id="11" name="正方形/長方形 10">
              <a:extLst>
                <a:ext uri="{FF2B5EF4-FFF2-40B4-BE49-F238E27FC236}">
                  <a16:creationId xmlns:a16="http://schemas.microsoft.com/office/drawing/2014/main" id="{285CA824-BD9C-D30F-A89E-050433AFF292}"/>
                </a:ext>
              </a:extLst>
            </p:cNvPr>
            <p:cNvSpPr/>
            <p:nvPr/>
          </p:nvSpPr>
          <p:spPr>
            <a:xfrm>
              <a:off x="-1925176" y="6026300"/>
              <a:ext cx="1522216" cy="584775"/>
            </a:xfrm>
            <a:prstGeom prst="rect">
              <a:avLst/>
            </a:prstGeom>
          </p:spPr>
          <p:txBody>
            <a:bodyPr wrap="square">
              <a:spAutoFit/>
            </a:bodyPr>
            <a:lstStyle/>
            <a:p>
              <a:r>
                <a:rPr lang="en-US" altLang="ja-JP" sz="3200" b="1" dirty="0">
                  <a:solidFill>
                    <a:schemeClr val="bg1"/>
                  </a:solidFill>
                  <a:latin typeface="小塚ゴシック Pro B" pitchFamily="34" charset="-128"/>
                  <a:ea typeface="小塚ゴシック Pro B" pitchFamily="34" charset="-128"/>
                </a:rPr>
                <a:t>50</a:t>
              </a:r>
              <a:r>
                <a:rPr lang="ja-JP" altLang="en-US" sz="3200" b="1" dirty="0">
                  <a:solidFill>
                    <a:schemeClr val="bg1"/>
                  </a:solidFill>
                  <a:latin typeface="小塚ゴシック Pro B" pitchFamily="34" charset="-128"/>
                  <a:ea typeface="小塚ゴシック Pro B" pitchFamily="34" charset="-128"/>
                </a:rPr>
                <a:t>万円</a:t>
              </a:r>
            </a:p>
          </p:txBody>
        </p:sp>
        <p:sp>
          <p:nvSpPr>
            <p:cNvPr id="14" name="正方形/長方形 13">
              <a:extLst>
                <a:ext uri="{FF2B5EF4-FFF2-40B4-BE49-F238E27FC236}">
                  <a16:creationId xmlns:a16="http://schemas.microsoft.com/office/drawing/2014/main" id="{77A2D123-DEED-DF9B-2968-E41123611FEF}"/>
                </a:ext>
              </a:extLst>
            </p:cNvPr>
            <p:cNvSpPr/>
            <p:nvPr/>
          </p:nvSpPr>
          <p:spPr>
            <a:xfrm>
              <a:off x="-1748837" y="5667991"/>
              <a:ext cx="1054999" cy="400110"/>
            </a:xfrm>
            <a:prstGeom prst="rect">
              <a:avLst/>
            </a:prstGeom>
          </p:spPr>
          <p:txBody>
            <a:bodyPr wrap="square">
              <a:spAutoFit/>
            </a:bodyPr>
            <a:lstStyle/>
            <a:p>
              <a:pPr algn="ctr"/>
              <a:r>
                <a:rPr lang="ja-JP" altLang="en-US" sz="2000" b="1" dirty="0">
                  <a:solidFill>
                    <a:schemeClr val="bg1"/>
                  </a:solidFill>
                  <a:latin typeface="小塚ゴシック Pro B" pitchFamily="34" charset="-128"/>
                  <a:ea typeface="小塚ゴシック Pro B" pitchFamily="34" charset="-128"/>
                </a:rPr>
                <a:t>支援額</a:t>
              </a:r>
            </a:p>
          </p:txBody>
        </p:sp>
      </p:grpSp>
    </p:spTree>
    <p:extLst>
      <p:ext uri="{BB962C8B-B14F-4D97-AF65-F5344CB8AC3E}">
        <p14:creationId xmlns:p14="http://schemas.microsoft.com/office/powerpoint/2010/main" val="1368670206"/>
      </p:ext>
    </p:extLst>
  </p:cSld>
  <p:clrMapOvr>
    <a:masterClrMapping/>
  </p:clrMapOvr>
</p:sld>
</file>

<file path=ppt/theme/theme1.xml><?xml version="1.0" encoding="utf-8"?>
<a:theme xmlns:a="http://schemas.openxmlformats.org/drawingml/2006/main" name="11">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D14BBAA0-EBDA-4F80-B5E5-6A060B58EB30}" vid="{E91C9F3B-FA2D-4D28-9E30-9B6A997020B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11</Template>
  <TotalTime>394</TotalTime>
  <Words>214</Words>
  <Application>Microsoft Office PowerPoint</Application>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小塚ゴシック Pro B</vt:lpstr>
      <vt:lpstr>小塚ゴシック Pro H</vt:lpstr>
      <vt:lpstr>Arial</vt:lpstr>
      <vt:lpstr>Calibri</vt:lpstr>
      <vt:lpstr>Calibri Light</vt:lpstr>
      <vt:lpstr>11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中村　文彦</cp:lastModifiedBy>
  <cp:revision>45</cp:revision>
  <cp:lastPrinted>2026-04-27T01:31:59Z</cp:lastPrinted>
  <dcterms:created xsi:type="dcterms:W3CDTF">2013-07-04T11:22:33Z</dcterms:created>
  <dcterms:modified xsi:type="dcterms:W3CDTF">2026-04-27T23:31:13Z</dcterms:modified>
</cp:coreProperties>
</file>